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57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7" d="100"/>
          <a:sy n="87" d="100"/>
        </p:scale>
        <p:origin x="150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2017-11-24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2017-11-24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2017-11-24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2017-11-24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2017-11-24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2017-11-24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2017-11-24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Podzia%C5%82_administracyjny_Polski_(1975%E2%80%931998)" TargetMode="External"/><Relationship Id="rId3" Type="http://schemas.openxmlformats.org/officeDocument/2006/relationships/hyperlink" Target="https://pl.wikipedia.org/wiki/Osada" TargetMode="External"/><Relationship Id="rId7" Type="http://schemas.openxmlformats.org/officeDocument/2006/relationships/hyperlink" Target="https://pl.wikipedia.org/wiki/Mi%C5%82ki_(gmina)" TargetMode="External"/><Relationship Id="rId2" Type="http://schemas.openxmlformats.org/officeDocument/2006/relationships/hyperlink" Target="https://pl.wikipedia.org/wiki/J%C4%99zyk_niemieck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Powiat_gi%C5%BCycki" TargetMode="External"/><Relationship Id="rId5" Type="http://schemas.openxmlformats.org/officeDocument/2006/relationships/hyperlink" Target="https://pl.wikipedia.org/wiki/Wojew%C3%B3dztwo_warmi%C5%84sko-mazurskie" TargetMode="External"/><Relationship Id="rId4" Type="http://schemas.openxmlformats.org/officeDocument/2006/relationships/hyperlink" Target="https://pl.wikipedia.org/wiki/Polska" TargetMode="External"/><Relationship Id="rId9" Type="http://schemas.openxmlformats.org/officeDocument/2006/relationships/hyperlink" Target="https://pl.wikipedia.org/wiki/Wojew%C3%B3dztwo_suwalski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W%C5%82%C3%B3ka_(miara_powierzchni)" TargetMode="External"/><Relationship Id="rId2" Type="http://schemas.openxmlformats.org/officeDocument/2006/relationships/hyperlink" Target="https://pl.wikipedia.org/wiki/Albrecht_Hohenzollern_(1490%E2%80%931568)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Hektar" TargetMode="External"/><Relationship Id="rId3" Type="http://schemas.openxmlformats.org/officeDocument/2006/relationships/hyperlink" Target="https://pl.wikipedia.org/wiki/Bracia_polscy_w_Prusach_Ksi%C4%85%C5%BC%C4%99cych" TargetMode="External"/><Relationship Id="rId7" Type="http://schemas.openxmlformats.org/officeDocument/2006/relationships/hyperlink" Target="https://pl.wikipedia.org/wiki/XX_wiek" TargetMode="External"/><Relationship Id="rId2" Type="http://schemas.openxmlformats.org/officeDocument/2006/relationships/hyperlink" Target="https://pl.wikipedia.org/wiki/Zbigniew_Morszty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Pra%C5%BCmowo" TargetMode="External"/><Relationship Id="rId5" Type="http://schemas.openxmlformats.org/officeDocument/2006/relationships/hyperlink" Target="https://pl.wikipedia.org/wiki/Jezioro_Jagodne" TargetMode="External"/><Relationship Id="rId10" Type="http://schemas.openxmlformats.org/officeDocument/2006/relationships/hyperlink" Target="https://pl.wikipedia.org/wiki/Germanizacja_nazw_w_Prusach" TargetMode="External"/><Relationship Id="rId4" Type="http://schemas.openxmlformats.org/officeDocument/2006/relationships/hyperlink" Target="https://pl.wikipedia.org/wiki/Stara_Rud%C3%B3wka" TargetMode="External"/><Relationship Id="rId9" Type="http://schemas.openxmlformats.org/officeDocument/2006/relationships/hyperlink" Target="https://pl.wikipedia.org/wiki/Cegielni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620688" y="0"/>
            <a:ext cx="12529392" cy="1412776"/>
          </a:xfrm>
        </p:spPr>
        <p:txBody>
          <a:bodyPr/>
          <a:lstStyle/>
          <a:p>
            <a:r>
              <a:rPr lang="pl-PL" dirty="0" smtClean="0">
                <a:latin typeface="Algerian" pitchFamily="82" charset="0"/>
              </a:rPr>
              <a:t>JAGODNE MAŁE</a:t>
            </a:r>
            <a:endParaRPr lang="pl-PL" dirty="0">
              <a:latin typeface="Algerian" pitchFamily="82" charset="0"/>
            </a:endParaRPr>
          </a:p>
        </p:txBody>
      </p:sp>
      <p:pic>
        <p:nvPicPr>
          <p:cNvPr id="4" name="Symbol zastępczy zawartości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03671"/>
            <a:ext cx="9144000" cy="565432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Boisko na którym kiedyś odbywały się gminne mecze.</a:t>
            </a:r>
            <a:endParaRPr lang="pl-PL" dirty="0"/>
          </a:p>
        </p:txBody>
      </p:sp>
      <p:pic>
        <p:nvPicPr>
          <p:cNvPr id="4" name="Symbol zastępczy zawartości 3" descr="22855682_538380736509920_82539750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600200"/>
            <a:ext cx="5688632" cy="4997152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363272" cy="1124744"/>
          </a:xfrm>
        </p:spPr>
        <p:txBody>
          <a:bodyPr/>
          <a:lstStyle/>
          <a:p>
            <a:r>
              <a:rPr lang="pl-PL" dirty="0" smtClean="0"/>
              <a:t>JEZIORO  JAGODNE</a:t>
            </a:r>
            <a:endParaRPr lang="pl-PL" dirty="0"/>
          </a:p>
        </p:txBody>
      </p:sp>
      <p:pic>
        <p:nvPicPr>
          <p:cNvPr id="9" name="Symbol zastępczy zawartości 8" descr="22854615_190069018230029_1814653685_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5287" b="22525"/>
          <a:stretch>
            <a:fillRect/>
          </a:stretch>
        </p:blipFill>
        <p:spPr>
          <a:xfrm>
            <a:off x="683568" y="980728"/>
            <a:ext cx="7836269" cy="5877272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1628800"/>
          </a:xfrm>
        </p:spPr>
        <p:txBody>
          <a:bodyPr>
            <a:noAutofit/>
          </a:bodyPr>
          <a:lstStyle/>
          <a:p>
            <a:r>
              <a:rPr lang="pl-PL" sz="9600" dirty="0" smtClean="0">
                <a:latin typeface="Aldhabi" pitchFamily="2" charset="-78"/>
                <a:cs typeface="Aldhabi" pitchFamily="2" charset="-78"/>
              </a:rPr>
              <a:t>Legenda </a:t>
            </a:r>
            <a:endParaRPr lang="pl-PL" sz="9600" dirty="0"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19672" y="1772816"/>
            <a:ext cx="6336704" cy="4353347"/>
          </a:xfrm>
        </p:spPr>
        <p:txBody>
          <a:bodyPr>
            <a:noAutofit/>
          </a:bodyPr>
          <a:lstStyle/>
          <a:p>
            <a:pPr algn="ctr"/>
            <a:r>
              <a:rPr lang="pl-PL" sz="4000" dirty="0" smtClean="0"/>
              <a:t>Legenda głosi, że na dnie jeziora Jagodne jest zatopiona wioska z wieżą kościelną. </a:t>
            </a:r>
            <a:r>
              <a:rPr lang="pl-PL" sz="4000" dirty="0"/>
              <a:t>N</a:t>
            </a:r>
            <a:r>
              <a:rPr lang="pl-PL" sz="4000" dirty="0" smtClean="0"/>
              <a:t>a dnie jest dzwon, który dzwoni o północy jednego dnia w roku.</a:t>
            </a:r>
            <a:endParaRPr lang="pl-PL" sz="40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askerville Old Face" pitchFamily="18" charset="0"/>
              </a:rPr>
              <a:t>DZIĘKUJEMY ZA UWAGĘ !</a:t>
            </a:r>
            <a:endParaRPr lang="pl-PL" dirty="0">
              <a:latin typeface="Baskerville Old Face" pitchFamily="18" charset="0"/>
            </a:endParaRPr>
          </a:p>
        </p:txBody>
      </p:sp>
      <p:pic>
        <p:nvPicPr>
          <p:cNvPr id="4" name="Symbol zastępczy zawartości 3" descr="22834678_190063524897245_293246470_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000250" y="-515467"/>
            <a:ext cx="5143499" cy="91440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404665"/>
            <a:ext cx="7848872" cy="1224136"/>
          </a:xfrm>
        </p:spPr>
        <p:txBody>
          <a:bodyPr>
            <a:norm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POŁOŻENIE JAGODNA MAŁEGO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491880" y="3573016"/>
            <a:ext cx="2736304" cy="79208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pic>
        <p:nvPicPr>
          <p:cNvPr id="11" name="Obraz 10" descr="Warminsko-mazurskie_mapa_administracyj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8629874" cy="5258411"/>
          </a:xfrm>
          <a:prstGeom prst="rect">
            <a:avLst/>
          </a:prstGeom>
        </p:spPr>
      </p:pic>
      <p:cxnSp>
        <p:nvCxnSpPr>
          <p:cNvPr id="18" name="Łącznik prosty ze strzałką 17"/>
          <p:cNvCxnSpPr/>
          <p:nvPr/>
        </p:nvCxnSpPr>
        <p:spPr>
          <a:xfrm>
            <a:off x="5580112" y="3140968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>
            <a:off x="4139952" y="28529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Jagodne Małe</a:t>
            </a:r>
            <a:endParaRPr lang="pl-PL" dirty="0"/>
          </a:p>
        </p:txBody>
      </p:sp>
      <p:sp>
        <p:nvSpPr>
          <p:cNvPr id="22" name="Elipsa 21"/>
          <p:cNvSpPr/>
          <p:nvPr/>
        </p:nvSpPr>
        <p:spPr>
          <a:xfrm>
            <a:off x="6228184" y="3429000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b="1" dirty="0" smtClean="0"/>
              <a:t>Jagodne Małe</a:t>
            </a:r>
            <a:r>
              <a:rPr lang="pl-PL" dirty="0" smtClean="0"/>
              <a:t> (</a:t>
            </a:r>
            <a:r>
              <a:rPr lang="pl-PL" dirty="0" err="1" smtClean="0">
                <a:hlinkClick r:id="rId2" tooltip="Język niemiecki"/>
              </a:rPr>
              <a:t>niem</a:t>
            </a:r>
            <a:r>
              <a:rPr lang="pl-PL" dirty="0" smtClean="0">
                <a:hlinkClick r:id="rId2" tooltip="Język niemiecki"/>
              </a:rPr>
              <a:t>.</a:t>
            </a:r>
            <a:r>
              <a:rPr lang="pl-PL" dirty="0" smtClean="0"/>
              <a:t> </a:t>
            </a:r>
            <a:r>
              <a:rPr lang="pl-PL" i="1" dirty="0" smtClean="0"/>
              <a:t>Klein </a:t>
            </a:r>
            <a:r>
              <a:rPr lang="pl-PL" i="1" dirty="0" err="1" smtClean="0"/>
              <a:t>Jagodnen</a:t>
            </a:r>
            <a:r>
              <a:rPr lang="pl-PL" dirty="0" smtClean="0"/>
              <a:t>, od 1938 r. </a:t>
            </a:r>
            <a:r>
              <a:rPr lang="pl-PL" i="1" dirty="0" err="1" smtClean="0"/>
              <a:t>Kleinkrösten</a:t>
            </a:r>
            <a:r>
              <a:rPr lang="pl-PL" dirty="0" smtClean="0"/>
              <a:t>) – </a:t>
            </a:r>
            <a:r>
              <a:rPr lang="pl-PL" dirty="0" smtClean="0">
                <a:hlinkClick r:id="rId3" tooltip="Osada"/>
              </a:rPr>
              <a:t>osada</a:t>
            </a:r>
            <a:r>
              <a:rPr lang="pl-PL" dirty="0" smtClean="0"/>
              <a:t> w </a:t>
            </a:r>
            <a:r>
              <a:rPr lang="pl-PL" dirty="0" smtClean="0">
                <a:hlinkClick r:id="rId4" tooltip="Polska"/>
              </a:rPr>
              <a:t>Polsce</a:t>
            </a:r>
            <a:r>
              <a:rPr lang="pl-PL" dirty="0" smtClean="0"/>
              <a:t> położona w </a:t>
            </a:r>
            <a:r>
              <a:rPr lang="pl-PL" dirty="0" smtClean="0">
                <a:hlinkClick r:id="rId5" tooltip="Województwo warmińsko-mazurskie"/>
              </a:rPr>
              <a:t>województwie warmińsko-mazurskim</a:t>
            </a:r>
            <a:r>
              <a:rPr lang="pl-PL" dirty="0" smtClean="0"/>
              <a:t>, w </a:t>
            </a:r>
            <a:r>
              <a:rPr lang="pl-PL" dirty="0" smtClean="0">
                <a:hlinkClick r:id="rId6" tooltip="Powiat giżycki"/>
              </a:rPr>
              <a:t>powiecie giżyckim</a:t>
            </a:r>
            <a:r>
              <a:rPr lang="pl-PL" dirty="0" smtClean="0"/>
              <a:t>, w </a:t>
            </a:r>
            <a:r>
              <a:rPr lang="pl-PL" dirty="0" smtClean="0">
                <a:hlinkClick r:id="rId7" tooltip="Miłki (gmina)"/>
              </a:rPr>
              <a:t>gminie Miłki</a:t>
            </a:r>
            <a:r>
              <a:rPr lang="pl-PL" dirty="0" smtClean="0"/>
              <a:t>. W latach </a:t>
            </a:r>
            <a:r>
              <a:rPr lang="pl-PL" dirty="0" smtClean="0">
                <a:hlinkClick r:id="rId8" tooltip="Podział administracyjny Polski (1975–1998)"/>
              </a:rPr>
              <a:t>1975-1998</a:t>
            </a:r>
            <a:r>
              <a:rPr lang="pl-PL" dirty="0" smtClean="0"/>
              <a:t> miejscowość administracyjnie należała do </a:t>
            </a:r>
            <a:r>
              <a:rPr lang="pl-PL" dirty="0" smtClean="0">
                <a:hlinkClick r:id="rId9" tooltip="Województwo suwalskie"/>
              </a:rPr>
              <a:t>województwa suwalskiego</a:t>
            </a:r>
            <a:r>
              <a:rPr lang="pl-PL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800" dirty="0" smtClean="0"/>
              <a:t>Wieś Jagodne Małe powstała w 1554 dzięki nadaniu </a:t>
            </a:r>
            <a:r>
              <a:rPr lang="pl-PL" sz="4800" dirty="0" smtClean="0">
                <a:hlinkClick r:id="rId2" tooltip="Albrecht Hohenzollern (1490–1568)"/>
              </a:rPr>
              <a:t>księcia Albrechta</a:t>
            </a:r>
            <a:r>
              <a:rPr lang="pl-PL" sz="4800" dirty="0" smtClean="0"/>
              <a:t> 42 </a:t>
            </a:r>
            <a:r>
              <a:rPr lang="pl-PL" sz="4800" dirty="0" err="1" smtClean="0">
                <a:hlinkClick r:id="rId3" tooltip="Włóka (miara powierzchni)"/>
              </a:rPr>
              <a:t>włók</a:t>
            </a:r>
            <a:r>
              <a:rPr lang="pl-PL" sz="4800" dirty="0" err="1" smtClean="0"/>
              <a:t>lasu</a:t>
            </a:r>
            <a:r>
              <a:rPr lang="pl-PL" sz="4800" dirty="0" smtClean="0"/>
              <a:t> staroście </a:t>
            </a:r>
            <a:r>
              <a:rPr lang="pl-PL" sz="4800" dirty="0" err="1" smtClean="0"/>
              <a:t>leckiemu</a:t>
            </a:r>
            <a:r>
              <a:rPr lang="pl-PL" sz="4800" dirty="0" smtClean="0"/>
              <a:t> (giżyckiemu) Jerzemu Kroście.</a:t>
            </a:r>
            <a:endParaRPr lang="pl-PL" sz="4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332656"/>
            <a:ext cx="8208912" cy="6192688"/>
          </a:xfrm>
        </p:spPr>
        <p:txBody>
          <a:bodyPr>
            <a:noAutofit/>
          </a:bodyPr>
          <a:lstStyle/>
          <a:p>
            <a:r>
              <a:rPr lang="pl-PL" sz="2400" dirty="0" smtClean="0"/>
              <a:t>W latach 1663-1669 Jagodne dzierżawił </a:t>
            </a:r>
            <a:r>
              <a:rPr lang="pl-PL" sz="2400" dirty="0" smtClean="0">
                <a:hlinkClick r:id="rId2" tooltip="Zbigniew Morsztyn"/>
              </a:rPr>
              <a:t>Zbigniew Morsztyn</a:t>
            </a:r>
            <a:r>
              <a:rPr lang="pl-PL" sz="2400" dirty="0" smtClean="0"/>
              <a:t>, przedstawiciel </a:t>
            </a:r>
            <a:r>
              <a:rPr lang="pl-PL" sz="2400" dirty="0" smtClean="0">
                <a:hlinkClick r:id="rId3" tooltip="Bracia polscy w Prusach Książęcych"/>
              </a:rPr>
              <a:t>braci polskich w Prusach</a:t>
            </a:r>
            <a:r>
              <a:rPr lang="pl-PL" sz="2400" dirty="0" smtClean="0"/>
              <a:t>, który był też użytkownikiem folwarku w </a:t>
            </a:r>
            <a:r>
              <a:rPr lang="pl-PL" sz="2400" dirty="0" smtClean="0">
                <a:hlinkClick r:id="rId4" tooltip="Stara Rudówka"/>
              </a:rPr>
              <a:t>Rudówce</a:t>
            </a:r>
            <a:r>
              <a:rPr lang="pl-PL" sz="2400" dirty="0" smtClean="0"/>
              <a:t>, położonej po drugiej stronie </a:t>
            </a:r>
            <a:r>
              <a:rPr lang="pl-PL" sz="2400" u="sng" dirty="0" smtClean="0">
                <a:hlinkClick r:id="rId5"/>
              </a:rPr>
              <a:t>Jeziora Jagodne</a:t>
            </a:r>
            <a:r>
              <a:rPr lang="pl-PL" sz="2400" dirty="0" smtClean="0"/>
              <a:t>, dalej za wsią </a:t>
            </a:r>
            <a:r>
              <a:rPr lang="pl-PL" sz="2400" dirty="0" smtClean="0">
                <a:hlinkClick r:id="rId6" tooltip="Prażmowo"/>
              </a:rPr>
              <a:t>Prażmowo</a:t>
            </a:r>
            <a:r>
              <a:rPr lang="pl-PL" sz="2400" dirty="0" smtClean="0"/>
              <a:t>. Na początku </a:t>
            </a:r>
            <a:r>
              <a:rPr lang="pl-PL" sz="2400" dirty="0" smtClean="0">
                <a:hlinkClick r:id="rId7" tooltip="XX wiek"/>
              </a:rPr>
              <a:t>XX</a:t>
            </a:r>
            <a:r>
              <a:rPr lang="pl-PL" sz="2400" dirty="0" smtClean="0"/>
              <a:t> w. właścicielem majątku o powierzchni 1054 </a:t>
            </a:r>
            <a:r>
              <a:rPr lang="pl-PL" sz="2400" dirty="0" smtClean="0">
                <a:hlinkClick r:id="rId8" tooltip="Hektar"/>
              </a:rPr>
              <a:t>ha</a:t>
            </a:r>
            <a:r>
              <a:rPr lang="pl-PL" sz="2400" dirty="0" smtClean="0"/>
              <a:t> był Rudolf Iwan, którego zniszczone mauzoleum znajduje się na południe od majątku, w lesie nad brzegiem Jeziora Jagodne. Przed 1945 we wsi była </a:t>
            </a:r>
            <a:r>
              <a:rPr lang="pl-PL" sz="2400" dirty="0" smtClean="0">
                <a:hlinkClick r:id="rId9" tooltip="Cegielnia"/>
              </a:rPr>
              <a:t>cegielnia</a:t>
            </a:r>
            <a:r>
              <a:rPr lang="pl-PL" sz="2400" dirty="0" smtClean="0"/>
              <a:t>. Szkoła powstała tu w 1927, która funkcjonowała także po II wojnie światowej do 1972. W szkole tej pracował jeden nauczyciel. Podczas </a:t>
            </a:r>
            <a:r>
              <a:rPr lang="pl-PL" sz="2400" dirty="0" smtClean="0">
                <a:hlinkClick r:id="rId10" tooltip="Germanizacja nazw w Prusach"/>
              </a:rPr>
              <a:t>akcji germanizacyjnej</a:t>
            </a:r>
            <a:r>
              <a:rPr lang="pl-PL" sz="2400" dirty="0" smtClean="0"/>
              <a:t> nazw miejscowych i fizjograficznych historyczna nazwa niemiecka </a:t>
            </a:r>
            <a:r>
              <a:rPr lang="pl-PL" sz="2400" i="1" dirty="0" smtClean="0"/>
              <a:t>Klein </a:t>
            </a:r>
            <a:r>
              <a:rPr lang="pl-PL" sz="2400" i="1" dirty="0" err="1" smtClean="0"/>
              <a:t>Jagodnen</a:t>
            </a:r>
            <a:r>
              <a:rPr lang="pl-PL" sz="2400" dirty="0" err="1" smtClean="0"/>
              <a:t>została</a:t>
            </a:r>
            <a:r>
              <a:rPr lang="pl-PL" sz="2400" dirty="0" smtClean="0"/>
              <a:t> w 1938 r. zastąpiona przez administrację nazistowską sztuczną formą </a:t>
            </a:r>
            <a:r>
              <a:rPr lang="pl-PL" sz="2400" i="1" dirty="0" err="1" smtClean="0"/>
              <a:t>Kleinkrösten</a:t>
            </a:r>
            <a:r>
              <a:rPr lang="pl-PL" sz="2400" dirty="0" smtClean="0"/>
              <a:t>. W 1939 wieś liczyła 148 mieszkańców.</a:t>
            </a:r>
            <a:endParaRPr lang="pl-PL" sz="2400" dirty="0"/>
          </a:p>
        </p:txBody>
      </p:sp>
      <p:sp>
        <p:nvSpPr>
          <p:cNvPr id="4" name="Prostokąt 3"/>
          <p:cNvSpPr/>
          <p:nvPr/>
        </p:nvSpPr>
        <p:spPr>
          <a:xfrm>
            <a:off x="1259632" y="5301208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.</a:t>
            </a:r>
            <a:endParaRPr lang="pl-PL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Century Schoolbook" pitchFamily="18" charset="0"/>
                <a:cs typeface="Arial" pitchFamily="34" charset="0"/>
              </a:rPr>
              <a:t>SZKOŁA  W  JAGODNYM MAŁYM</a:t>
            </a:r>
            <a:endParaRPr lang="pl-PL" dirty="0">
              <a:latin typeface="Century Schoolbook" pitchFamily="18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 Szkoła powstała tu w 1927, która funkcjonowała także po II wojnie światowej do 1972. W szkole tej pracował jeden nauczyciel. </a:t>
            </a:r>
            <a:endParaRPr lang="pl-PL" dirty="0"/>
          </a:p>
        </p:txBody>
      </p:sp>
      <p:pic>
        <p:nvPicPr>
          <p:cNvPr id="4" name="Obraz 3" descr="240px-POL_Jagodne_Małe_Manor_Ho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284984"/>
            <a:ext cx="5544616" cy="3573016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opperplate Gothic Light" pitchFamily="34" charset="0"/>
              </a:rPr>
              <a:t>DWÓR   DAWNIEJ</a:t>
            </a:r>
            <a:endParaRPr lang="pl-PL" dirty="0">
              <a:latin typeface="Copperplate Gothic Light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Dwór został kupiony przez firmę </a:t>
            </a:r>
            <a:r>
              <a:rPr lang="pl-PL" dirty="0" smtClean="0"/>
              <a:t>z Białegostoku</a:t>
            </a:r>
            <a:r>
              <a:rPr lang="pl-PL" dirty="0" smtClean="0"/>
              <a:t>. Został opuszczony i zniszczony</a:t>
            </a:r>
            <a:endParaRPr lang="pl-PL" dirty="0"/>
          </a:p>
        </p:txBody>
      </p:sp>
      <p:pic>
        <p:nvPicPr>
          <p:cNvPr id="5" name="Obraz 4" descr="pobrane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0968"/>
            <a:ext cx="9144000" cy="3556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opperplate Gothic Light" pitchFamily="34" charset="0"/>
              </a:rPr>
              <a:t>DWÓR TERAZ</a:t>
            </a:r>
            <a:endParaRPr lang="pl-PL" dirty="0">
              <a:latin typeface="Copperplate Gothic Light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96752"/>
            <a:ext cx="8686800" cy="4929411"/>
          </a:xfrm>
        </p:spPr>
        <p:txBody>
          <a:bodyPr/>
          <a:lstStyle/>
          <a:p>
            <a:r>
              <a:rPr lang="pl-PL" dirty="0" smtClean="0"/>
              <a:t>Dwór jest odnowiony. Nazywany teraz pałacem.</a:t>
            </a:r>
            <a:endParaRPr lang="pl-PL" dirty="0"/>
          </a:p>
        </p:txBody>
      </p:sp>
      <p:pic>
        <p:nvPicPr>
          <p:cNvPr id="4" name="Obraz 3" descr="atrakcje.MILKI_clip_image1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254153"/>
            <a:ext cx="6912768" cy="4603847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Agency FB" pitchFamily="34" charset="0"/>
              </a:rPr>
              <a:t>GRÓB WŁASCICIELA PAŁACU - IWANA</a:t>
            </a:r>
            <a:endParaRPr lang="pl-PL" dirty="0">
              <a:latin typeface="Agency FB" pitchFamily="34" charset="0"/>
            </a:endParaRPr>
          </a:p>
        </p:txBody>
      </p:sp>
      <p:pic>
        <p:nvPicPr>
          <p:cNvPr id="4" name="Symbol zastępczy zawartości 3" descr="thumbs_0061-grobowiec-iwa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9144000" cy="5028291"/>
          </a:xfr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101</Words>
  <Application>Microsoft Office PowerPoint</Application>
  <PresentationFormat>Pokaz na ekranie (4:3)</PresentationFormat>
  <Paragraphs>19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3" baseType="lpstr">
      <vt:lpstr>Agency FB</vt:lpstr>
      <vt:lpstr>Aldhabi</vt:lpstr>
      <vt:lpstr>Algerian</vt:lpstr>
      <vt:lpstr>Andalus</vt:lpstr>
      <vt:lpstr>Arial</vt:lpstr>
      <vt:lpstr>Baskerville Old Face</vt:lpstr>
      <vt:lpstr>Calibri</vt:lpstr>
      <vt:lpstr>Century Schoolbook</vt:lpstr>
      <vt:lpstr>Copperplate Gothic Light</vt:lpstr>
      <vt:lpstr>Motyw pakietu Office</vt:lpstr>
      <vt:lpstr>JAGODNE MAŁE</vt:lpstr>
      <vt:lpstr>POŁOŻENIE JAGODNA MAŁEGO</vt:lpstr>
      <vt:lpstr>Prezentacja programu PowerPoint</vt:lpstr>
      <vt:lpstr>Prezentacja programu PowerPoint</vt:lpstr>
      <vt:lpstr>Prezentacja programu PowerPoint</vt:lpstr>
      <vt:lpstr>SZKOŁA  W  JAGODNYM MAŁYM</vt:lpstr>
      <vt:lpstr>DWÓR   DAWNIEJ</vt:lpstr>
      <vt:lpstr>DWÓR TERAZ</vt:lpstr>
      <vt:lpstr>GRÓB WŁASCICIELA PAŁACU - IWANA</vt:lpstr>
      <vt:lpstr>Boisko na którym kiedyś odbywały się gminne mecze.</vt:lpstr>
      <vt:lpstr>JEZIORO  JAGODNE</vt:lpstr>
      <vt:lpstr>Legenda </vt:lpstr>
      <vt:lpstr>DZIĘKUJEMY ZA UWAGĘ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JAGODNE MAŁE</dc:title>
  <dc:creator>martyna</dc:creator>
  <cp:lastModifiedBy>Szkoła Podstawowa w Rydzewie</cp:lastModifiedBy>
  <cp:revision>17</cp:revision>
  <dcterms:created xsi:type="dcterms:W3CDTF">2017-11-21T14:25:05Z</dcterms:created>
  <dcterms:modified xsi:type="dcterms:W3CDTF">2017-11-24T10:01:35Z</dcterms:modified>
</cp:coreProperties>
</file>