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62" r:id="rId5"/>
    <p:sldId id="259" r:id="rId6"/>
    <p:sldId id="260" r:id="rId7"/>
    <p:sldId id="261" r:id="rId8"/>
    <p:sldId id="264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B725-5C39-4BD2-A9FB-EAA3746A910F}" type="datetimeFigureOut">
              <a:rPr lang="pl-PL" smtClean="0"/>
              <a:t>2018-02-12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26C-9221-4D3A-8AED-DC67902C8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49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B725-5C39-4BD2-A9FB-EAA3746A910F}" type="datetimeFigureOut">
              <a:rPr lang="pl-PL" smtClean="0"/>
              <a:t>2018-02-12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26C-9221-4D3A-8AED-DC67902C8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4402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B725-5C39-4BD2-A9FB-EAA3746A910F}" type="datetimeFigureOut">
              <a:rPr lang="pl-PL" smtClean="0"/>
              <a:t>2018-02-12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26C-9221-4D3A-8AED-DC67902C8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137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B725-5C39-4BD2-A9FB-EAA3746A910F}" type="datetimeFigureOut">
              <a:rPr lang="pl-PL" smtClean="0"/>
              <a:t>2018-02-12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26C-9221-4D3A-8AED-DC67902C8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248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B725-5C39-4BD2-A9FB-EAA3746A910F}" type="datetimeFigureOut">
              <a:rPr lang="pl-PL" smtClean="0"/>
              <a:t>2018-02-12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26C-9221-4D3A-8AED-DC67902C8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354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B725-5C39-4BD2-A9FB-EAA3746A910F}" type="datetimeFigureOut">
              <a:rPr lang="pl-PL" smtClean="0"/>
              <a:t>2018-02-12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26C-9221-4D3A-8AED-DC67902C8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3448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B725-5C39-4BD2-A9FB-EAA3746A910F}" type="datetimeFigureOut">
              <a:rPr lang="pl-PL" smtClean="0"/>
              <a:t>2018-02-12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26C-9221-4D3A-8AED-DC67902C8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7434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B725-5C39-4BD2-A9FB-EAA3746A910F}" type="datetimeFigureOut">
              <a:rPr lang="pl-PL" smtClean="0"/>
              <a:t>2018-02-12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26C-9221-4D3A-8AED-DC67902C8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710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B725-5C39-4BD2-A9FB-EAA3746A910F}" type="datetimeFigureOut">
              <a:rPr lang="pl-PL" smtClean="0"/>
              <a:t>2018-02-12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26C-9221-4D3A-8AED-DC67902C8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0584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B725-5C39-4BD2-A9FB-EAA3746A910F}" type="datetimeFigureOut">
              <a:rPr lang="pl-PL" smtClean="0"/>
              <a:t>2018-02-12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26C-9221-4D3A-8AED-DC67902C8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8131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B725-5C39-4BD2-A9FB-EAA3746A910F}" type="datetimeFigureOut">
              <a:rPr lang="pl-PL" smtClean="0"/>
              <a:t>2018-02-12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B426C-9221-4D3A-8AED-DC67902C8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6450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B725-5C39-4BD2-A9FB-EAA3746A910F}" type="datetimeFigureOut">
              <a:rPr lang="pl-PL" smtClean="0"/>
              <a:t>2018-02-12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426C-9221-4D3A-8AED-DC67902C86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38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5660" y="122830"/>
            <a:ext cx="4526365" cy="1378423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latin typeface="Bookman Old Style" panose="02050604050505020204" pitchFamily="18" charset="0"/>
              </a:rPr>
              <a:t>Kraje naszych mobilności</a:t>
            </a:r>
            <a:endParaRPr lang="pl-PL" sz="3600" b="1" dirty="0">
              <a:latin typeface="Bookman Old Style" panose="020506040505050202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4329" y="504967"/>
            <a:ext cx="7997587" cy="5800298"/>
          </a:xfrm>
          <a:prstGeom prst="rect">
            <a:avLst/>
          </a:prstGeo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109182" y="1760560"/>
            <a:ext cx="3821373" cy="4735774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smtClean="0">
                <a:latin typeface="Bookman Old Style" panose="02050604050505020204" pitchFamily="18" charset="0"/>
              </a:rPr>
              <a:t>Austria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smtClean="0">
                <a:latin typeface="Bookman Old Style" panose="02050604050505020204" pitchFamily="18" charset="0"/>
              </a:rPr>
              <a:t>Malta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smtClean="0">
                <a:latin typeface="Bookman Old Style" panose="02050604050505020204" pitchFamily="18" charset="0"/>
              </a:rPr>
              <a:t>Hiszpania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smtClean="0">
                <a:latin typeface="Bookman Old Style" panose="02050604050505020204" pitchFamily="18" charset="0"/>
              </a:rPr>
              <a:t>Włochy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smtClean="0">
                <a:latin typeface="Bookman Old Style" panose="02050604050505020204" pitchFamily="18" charset="0"/>
              </a:rPr>
              <a:t>Portugalia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smtClean="0">
                <a:latin typeface="Bookman Old Style" panose="02050604050505020204" pitchFamily="18" charset="0"/>
              </a:rPr>
              <a:t>Wielka Brytania</a:t>
            </a:r>
            <a:endParaRPr lang="pl-PL" sz="4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722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01002" y="136478"/>
            <a:ext cx="2825087" cy="996286"/>
          </a:xfrm>
        </p:spPr>
        <p:txBody>
          <a:bodyPr>
            <a:normAutofit/>
          </a:bodyPr>
          <a:lstStyle/>
          <a:p>
            <a:r>
              <a:rPr lang="pl-PL" sz="4400" b="1" dirty="0">
                <a:latin typeface="Bookman Old Style" panose="02050604050505020204" pitchFamily="18" charset="0"/>
              </a:rPr>
              <a:t>M</a:t>
            </a:r>
            <a:r>
              <a:rPr lang="pl-PL" sz="4400" b="1" dirty="0" smtClean="0">
                <a:latin typeface="Bookman Old Style" panose="02050604050505020204" pitchFamily="18" charset="0"/>
              </a:rPr>
              <a:t>alta</a:t>
            </a:r>
            <a:endParaRPr lang="pl-PL" sz="4400" b="1" dirty="0"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3774" y="1132764"/>
            <a:ext cx="4569490" cy="5472752"/>
          </a:xfrm>
        </p:spPr>
        <p:txBody>
          <a:bodyPr>
            <a:normAutofit fontScale="92500" lnSpcReduction="10000"/>
          </a:bodyPr>
          <a:lstStyle/>
          <a:p>
            <a:r>
              <a:rPr lang="pl-PL" sz="1800" u="sng" dirty="0" smtClean="0">
                <a:latin typeface="Bookman Old Style" panose="02050604050505020204" pitchFamily="18" charset="0"/>
              </a:rPr>
              <a:t>Stolica</a:t>
            </a:r>
            <a:r>
              <a:rPr lang="pl-PL" sz="1800" dirty="0" smtClean="0">
                <a:latin typeface="Bookman Old Style" panose="02050604050505020204" pitchFamily="18" charset="0"/>
              </a:rPr>
              <a:t>: La </a:t>
            </a:r>
            <a:r>
              <a:rPr lang="pl-PL" sz="1800" dirty="0" err="1" smtClean="0">
                <a:latin typeface="Bookman Old Style" panose="02050604050505020204" pitchFamily="18" charset="0"/>
              </a:rPr>
              <a:t>Valetta</a:t>
            </a:r>
            <a:endParaRPr lang="pl-PL" sz="1800" dirty="0" smtClean="0">
              <a:latin typeface="Bookman Old Style" panose="02050604050505020204" pitchFamily="18" charset="0"/>
            </a:endParaRP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Język</a:t>
            </a:r>
            <a:r>
              <a:rPr lang="pl-PL" sz="1800" dirty="0" smtClean="0">
                <a:latin typeface="Bookman Old Style" panose="02050604050505020204" pitchFamily="18" charset="0"/>
              </a:rPr>
              <a:t>: maltański, angielski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Waluta</a:t>
            </a:r>
            <a:r>
              <a:rPr lang="pl-PL" sz="1800" dirty="0" smtClean="0">
                <a:latin typeface="Bookman Old Style" panose="02050604050505020204" pitchFamily="18" charset="0"/>
              </a:rPr>
              <a:t>: euro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Religia</a:t>
            </a:r>
            <a:r>
              <a:rPr lang="pl-PL" sz="1800" dirty="0" smtClean="0">
                <a:latin typeface="Bookman Old Style" panose="02050604050505020204" pitchFamily="18" charset="0"/>
              </a:rPr>
              <a:t>: katolicyzm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Ludność</a:t>
            </a:r>
            <a:r>
              <a:rPr lang="pl-PL" sz="1800" dirty="0" smtClean="0">
                <a:latin typeface="Bookman Old Style" panose="02050604050505020204" pitchFamily="18" charset="0"/>
              </a:rPr>
              <a:t>: 0,4 mln</a:t>
            </a:r>
          </a:p>
          <a:p>
            <a:r>
              <a:rPr lang="pl-PL" sz="1800" u="sng" dirty="0">
                <a:latin typeface="Bookman Old Style" panose="02050604050505020204" pitchFamily="18" charset="0"/>
              </a:rPr>
              <a:t>Komunikacja</a:t>
            </a:r>
            <a:r>
              <a:rPr lang="pl-PL" sz="1800" dirty="0" smtClean="0">
                <a:latin typeface="Bookman Old Style" panose="02050604050505020204" pitchFamily="18" charset="0"/>
              </a:rPr>
              <a:t>: lotnisko w La </a:t>
            </a:r>
            <a:r>
              <a:rPr lang="pl-PL" sz="1800" dirty="0" err="1" smtClean="0">
                <a:latin typeface="Bookman Old Style" panose="02050604050505020204" pitchFamily="18" charset="0"/>
              </a:rPr>
              <a:t>Valetta</a:t>
            </a:r>
            <a:r>
              <a:rPr lang="pl-PL" sz="1800" dirty="0" smtClean="0">
                <a:latin typeface="Bookman Old Style" panose="02050604050505020204" pitchFamily="18" charset="0"/>
              </a:rPr>
              <a:t>, rozbudowana komunikacja autobusowa, ruch </a:t>
            </a:r>
            <a:r>
              <a:rPr lang="pl-PL" sz="1800" dirty="0">
                <a:latin typeface="Bookman Old Style" panose="02050604050505020204" pitchFamily="18" charset="0"/>
              </a:rPr>
              <a:t>lewostronny, autobus zatrzymuje się na wyraźne żądanie stojącego na </a:t>
            </a:r>
            <a:r>
              <a:rPr lang="pl-PL" sz="1800" dirty="0" smtClean="0">
                <a:latin typeface="Bookman Old Style" panose="02050604050505020204" pitchFamily="18" charset="0"/>
              </a:rPr>
              <a:t>przystanku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Ważne informacje</a:t>
            </a:r>
            <a:r>
              <a:rPr lang="pl-PL" sz="1800" dirty="0" smtClean="0">
                <a:latin typeface="Bookman Old Style" panose="02050604050505020204" pitchFamily="18" charset="0"/>
              </a:rPr>
              <a:t>: Kraj wyspiarski składający się z dwóch głównych wysp: Malty i Gozo. Malta leży w strefie klimatu śródziemnomorskiego, między Sycylią a Afryką. Lato gorące, zimy łagodne</a:t>
            </a:r>
          </a:p>
          <a:p>
            <a:r>
              <a:rPr lang="pl-PL" sz="1800" u="sng" dirty="0">
                <a:latin typeface="Bookman Old Style" panose="02050604050505020204" pitchFamily="18" charset="0"/>
              </a:rPr>
              <a:t>konsul honorowy</a:t>
            </a:r>
            <a:r>
              <a:rPr lang="pl-PL" sz="1800" dirty="0">
                <a:latin typeface="Bookman Old Style" panose="02050604050505020204" pitchFamily="18" charset="0"/>
              </a:rPr>
              <a:t>: Stephen P. England (język konsula angielski, włoski)</a:t>
            </a:r>
          </a:p>
          <a:p>
            <a:r>
              <a:rPr lang="pl-PL" sz="1800" dirty="0" smtClean="0">
                <a:latin typeface="Bookman Old Style" panose="02050604050505020204" pitchFamily="18" charset="0"/>
              </a:rPr>
              <a:t>Valletta</a:t>
            </a:r>
            <a:r>
              <a:rPr lang="pl-PL" sz="1800" dirty="0">
                <a:latin typeface="Bookman Old Style" panose="02050604050505020204" pitchFamily="18" charset="0"/>
              </a:rPr>
              <a:t>, 60, </a:t>
            </a:r>
            <a:r>
              <a:rPr lang="pl-PL" sz="1800" dirty="0" err="1">
                <a:latin typeface="Bookman Old Style" panose="02050604050505020204" pitchFamily="18" charset="0"/>
              </a:rPr>
              <a:t>South</a:t>
            </a:r>
            <a:r>
              <a:rPr lang="pl-PL" sz="1800" dirty="0">
                <a:latin typeface="Bookman Old Style" panose="02050604050505020204" pitchFamily="18" charset="0"/>
              </a:rPr>
              <a:t> </a:t>
            </a:r>
            <a:r>
              <a:rPr lang="pl-PL" sz="1800" dirty="0" err="1">
                <a:latin typeface="Bookman Old Style" panose="02050604050505020204" pitchFamily="18" charset="0"/>
              </a:rPr>
              <a:t>Street</a:t>
            </a:r>
            <a:r>
              <a:rPr lang="pl-PL" sz="1800" dirty="0">
                <a:latin typeface="Bookman Old Style" panose="02050604050505020204" pitchFamily="18" charset="0"/>
              </a:rPr>
              <a:t>, VLT 1103</a:t>
            </a:r>
          </a:p>
          <a:p>
            <a:r>
              <a:rPr lang="pl-PL" sz="1800" dirty="0">
                <a:latin typeface="Bookman Old Style" panose="02050604050505020204" pitchFamily="18" charset="0"/>
              </a:rPr>
              <a:t>Tel.: +3562 12 44 306 </a:t>
            </a:r>
            <a:r>
              <a:rPr lang="pl-PL" sz="1800" dirty="0" smtClean="0">
                <a:latin typeface="Bookman Old Style" panose="02050604050505020204" pitchFamily="18" charset="0"/>
              </a:rPr>
              <a:t>info@wjpe.com</a:t>
            </a:r>
            <a:endParaRPr lang="pl-PL" sz="1800" dirty="0">
              <a:latin typeface="Bookman Old Style" panose="020506040505050202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546" y="457200"/>
            <a:ext cx="7151427" cy="614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88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1320" y="313900"/>
            <a:ext cx="3029802" cy="673526"/>
          </a:xfrm>
        </p:spPr>
        <p:txBody>
          <a:bodyPr>
            <a:noAutofit/>
          </a:bodyPr>
          <a:lstStyle/>
          <a:p>
            <a:r>
              <a:rPr lang="pl-PL" sz="4400" b="1" dirty="0" smtClean="0">
                <a:latin typeface="Bookman Old Style" panose="02050604050505020204" pitchFamily="18" charset="0"/>
              </a:rPr>
              <a:t>Włochy</a:t>
            </a:r>
            <a:endParaRPr lang="pl-PL" sz="4400" b="1" dirty="0">
              <a:latin typeface="Bookman Old Style" panose="02050604050505020204" pitchFamily="18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7308" y="423081"/>
            <a:ext cx="7483665" cy="5718412"/>
          </a:xfrm>
          <a:prstGeom prst="rect">
            <a:avLst/>
          </a:prstGeo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191069" y="1105468"/>
            <a:ext cx="4244453" cy="5527343"/>
          </a:xfrm>
        </p:spPr>
        <p:txBody>
          <a:bodyPr>
            <a:normAutofit lnSpcReduction="10000"/>
          </a:bodyPr>
          <a:lstStyle/>
          <a:p>
            <a:r>
              <a:rPr lang="pl-PL" sz="1800" u="sng" dirty="0" smtClean="0">
                <a:latin typeface="Bookman Old Style" panose="02050604050505020204" pitchFamily="18" charset="0"/>
              </a:rPr>
              <a:t>Stolica</a:t>
            </a:r>
            <a:r>
              <a:rPr lang="pl-PL" sz="1800" dirty="0" smtClean="0">
                <a:latin typeface="Bookman Old Style" panose="02050604050505020204" pitchFamily="18" charset="0"/>
              </a:rPr>
              <a:t>: Rzym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Język</a:t>
            </a:r>
            <a:r>
              <a:rPr lang="pl-PL" sz="1800" dirty="0" smtClean="0">
                <a:latin typeface="Bookman Old Style" panose="02050604050505020204" pitchFamily="18" charset="0"/>
              </a:rPr>
              <a:t>: włoski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Waluta</a:t>
            </a:r>
            <a:r>
              <a:rPr lang="pl-PL" sz="1800" dirty="0" smtClean="0">
                <a:latin typeface="Bookman Old Style" panose="02050604050505020204" pitchFamily="18" charset="0"/>
              </a:rPr>
              <a:t>: euro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Religia</a:t>
            </a:r>
            <a:r>
              <a:rPr lang="pl-PL" sz="1800" dirty="0" smtClean="0">
                <a:latin typeface="Bookman Old Style" panose="02050604050505020204" pitchFamily="18" charset="0"/>
              </a:rPr>
              <a:t>: katolicyzm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Ludność</a:t>
            </a:r>
            <a:r>
              <a:rPr lang="pl-PL" sz="1800" dirty="0" smtClean="0">
                <a:latin typeface="Bookman Old Style" panose="02050604050505020204" pitchFamily="18" charset="0"/>
              </a:rPr>
              <a:t>: 60 mln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Komunikacja</a:t>
            </a:r>
            <a:r>
              <a:rPr lang="pl-PL" sz="1800" dirty="0" smtClean="0">
                <a:latin typeface="Bookman Old Style" panose="02050604050505020204" pitchFamily="18" charset="0"/>
              </a:rPr>
              <a:t>: Z Polski wiele możliwości podróży (samolot, autobus). Na miejscu wiele lotnisk, rozbudowana sieć kolejowa i autobusowa.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Ważne informacje:</a:t>
            </a:r>
            <a:r>
              <a:rPr lang="pl-PL" sz="1800" dirty="0" smtClean="0">
                <a:latin typeface="Bookman Old Style" panose="02050604050505020204" pitchFamily="18" charset="0"/>
              </a:rPr>
              <a:t> klimat </a:t>
            </a:r>
            <a:r>
              <a:rPr lang="pl-PL" sz="1800" dirty="0" smtClean="0">
                <a:latin typeface="Bookman Old Style" panose="02050604050505020204" pitchFamily="18" charset="0"/>
              </a:rPr>
              <a:t>śródziemnomorski, </a:t>
            </a:r>
            <a:r>
              <a:rPr lang="pl-PL" sz="1800" dirty="0" smtClean="0">
                <a:latin typeface="Bookman Old Style" panose="02050604050505020204" pitchFamily="18" charset="0"/>
              </a:rPr>
              <a:t>gorące lato, łagodna zima</a:t>
            </a:r>
          </a:p>
          <a:p>
            <a:r>
              <a:rPr lang="pl-PL" sz="1800" dirty="0" smtClean="0">
                <a:latin typeface="Bookman Old Style" panose="02050604050505020204" pitchFamily="18" charset="0"/>
              </a:rPr>
              <a:t>Ambasada polska Via </a:t>
            </a:r>
            <a:r>
              <a:rPr lang="pl-PL" sz="1800" dirty="0" err="1">
                <a:latin typeface="Bookman Old Style" panose="02050604050505020204" pitchFamily="18" charset="0"/>
              </a:rPr>
              <a:t>P.P.Rubens</a:t>
            </a:r>
            <a:r>
              <a:rPr lang="pl-PL" sz="1800" dirty="0">
                <a:latin typeface="Bookman Old Style" panose="02050604050505020204" pitchFamily="18" charset="0"/>
              </a:rPr>
              <a:t>, </a:t>
            </a:r>
            <a:r>
              <a:rPr lang="pl-PL" sz="1800" dirty="0" smtClean="0">
                <a:latin typeface="Bookman Old Style" panose="02050604050505020204" pitchFamily="18" charset="0"/>
              </a:rPr>
              <a:t>20 00197 </a:t>
            </a:r>
            <a:r>
              <a:rPr lang="pl-PL" sz="1800" dirty="0">
                <a:latin typeface="Bookman Old Style" panose="02050604050505020204" pitchFamily="18" charset="0"/>
              </a:rPr>
              <a:t>ROMA</a:t>
            </a:r>
          </a:p>
          <a:p>
            <a:r>
              <a:rPr lang="pl-PL" sz="1800" dirty="0" err="1">
                <a:latin typeface="Bookman Old Style" panose="02050604050505020204" pitchFamily="18" charset="0"/>
              </a:rPr>
              <a:t>tel</a:t>
            </a:r>
            <a:r>
              <a:rPr lang="pl-PL" sz="1800" dirty="0">
                <a:latin typeface="Bookman Old Style" panose="02050604050505020204" pitchFamily="18" charset="0"/>
              </a:rPr>
              <a:t>: +39 </a:t>
            </a:r>
            <a:r>
              <a:rPr lang="pl-PL" sz="1800" dirty="0" smtClean="0">
                <a:latin typeface="Bookman Old Style" panose="02050604050505020204" pitchFamily="18" charset="0"/>
              </a:rPr>
              <a:t>06.36204200, e-mail</a:t>
            </a:r>
            <a:r>
              <a:rPr lang="pl-PL" sz="1800" dirty="0">
                <a:latin typeface="Bookman Old Style" panose="02050604050505020204" pitchFamily="18" charset="0"/>
              </a:rPr>
              <a:t>: rzym.amb.sekretariat@msz.gov.pl, ambaroma@msz.gov.pl</a:t>
            </a:r>
            <a:endParaRPr lang="pl-PL" sz="1800" dirty="0" smtClean="0">
              <a:latin typeface="Bookman Old Style" panose="02050604050505020204" pitchFamily="18" charset="0"/>
            </a:endParaRPr>
          </a:p>
          <a:p>
            <a:endParaRPr lang="pl-PL" sz="1800" dirty="0" smtClean="0">
              <a:latin typeface="Bookman Old Style" panose="020506040505050202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518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3774" y="0"/>
            <a:ext cx="4217158" cy="736979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latin typeface="Bookman Old Style" panose="02050604050505020204" pitchFamily="18" charset="0"/>
              </a:rPr>
              <a:t>Wielka Brytania</a:t>
            </a:r>
            <a:endParaRPr lang="pl-PL" sz="3600" b="1" dirty="0">
              <a:latin typeface="Bookman Old Style" panose="02050604050505020204" pitchFamily="18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3761" y="191069"/>
            <a:ext cx="7424382" cy="6496333"/>
          </a:xfrm>
          <a:prstGeom prst="rect">
            <a:avLst/>
          </a:prstGeo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163774" y="928048"/>
            <a:ext cx="4217158" cy="5759355"/>
          </a:xfrm>
        </p:spPr>
        <p:txBody>
          <a:bodyPr>
            <a:normAutofit/>
          </a:bodyPr>
          <a:lstStyle/>
          <a:p>
            <a:r>
              <a:rPr lang="pl-PL" sz="1800" u="sng" dirty="0" smtClean="0">
                <a:latin typeface="Bookman Old Style" panose="02050604050505020204" pitchFamily="18" charset="0"/>
              </a:rPr>
              <a:t>Stolica</a:t>
            </a:r>
            <a:r>
              <a:rPr lang="pl-PL" sz="1800" dirty="0" smtClean="0">
                <a:latin typeface="Bookman Old Style" panose="02050604050505020204" pitchFamily="18" charset="0"/>
              </a:rPr>
              <a:t>: Londyn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Waluta</a:t>
            </a:r>
            <a:r>
              <a:rPr lang="pl-PL" sz="1800" dirty="0" smtClean="0">
                <a:latin typeface="Bookman Old Style" panose="02050604050505020204" pitchFamily="18" charset="0"/>
              </a:rPr>
              <a:t>: funt brytyjski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Język</a:t>
            </a:r>
            <a:r>
              <a:rPr lang="pl-PL" sz="1800" dirty="0" smtClean="0">
                <a:latin typeface="Bookman Old Style" panose="02050604050505020204" pitchFamily="18" charset="0"/>
              </a:rPr>
              <a:t>: angielski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Religia</a:t>
            </a:r>
            <a:r>
              <a:rPr lang="pl-PL" sz="1800" dirty="0" smtClean="0">
                <a:latin typeface="Bookman Old Style" panose="02050604050505020204" pitchFamily="18" charset="0"/>
              </a:rPr>
              <a:t>: anglikanizm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Ludność</a:t>
            </a:r>
            <a:r>
              <a:rPr lang="pl-PL" sz="1800" dirty="0" smtClean="0">
                <a:latin typeface="Bookman Old Style" panose="02050604050505020204" pitchFamily="18" charset="0"/>
              </a:rPr>
              <a:t>: 65 mln</a:t>
            </a:r>
            <a:r>
              <a:rPr lang="pl-PL" sz="1800" dirty="0">
                <a:latin typeface="Bookman Old Style" panose="02050604050505020204" pitchFamily="18" charset="0"/>
              </a:rPr>
              <a:t> </a:t>
            </a:r>
            <a:r>
              <a:rPr lang="pl-PL" sz="1800" dirty="0" smtClean="0">
                <a:latin typeface="Bookman Old Style" panose="02050604050505020204" pitchFamily="18" charset="0"/>
              </a:rPr>
              <a:t>(ok.15% to osoby spoza Wlk. Brytanii)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Komunikacja</a:t>
            </a:r>
            <a:r>
              <a:rPr lang="pl-PL" sz="1800" dirty="0" smtClean="0">
                <a:latin typeface="Bookman Old Style" panose="02050604050505020204" pitchFamily="18" charset="0"/>
              </a:rPr>
              <a:t>: wiele możliwości podróży z Polski do wielu miast Wlk. Brytanii (samolot, autobus</a:t>
            </a:r>
            <a:r>
              <a:rPr lang="pl-PL" sz="1800" dirty="0">
                <a:latin typeface="Bookman Old Style" panose="02050604050505020204" pitchFamily="18" charset="0"/>
              </a:rPr>
              <a:t>). </a:t>
            </a:r>
            <a:r>
              <a:rPr lang="pl-PL" sz="1800" dirty="0" smtClean="0">
                <a:latin typeface="Bookman Old Style" panose="02050604050505020204" pitchFamily="18" charset="0"/>
              </a:rPr>
              <a:t>Na </a:t>
            </a:r>
            <a:r>
              <a:rPr lang="pl-PL" sz="1800" dirty="0">
                <a:latin typeface="Bookman Old Style" panose="02050604050505020204" pitchFamily="18" charset="0"/>
              </a:rPr>
              <a:t>miejscu wiele lotnisk, rozbudowana sieć kolejowa i autobusowa.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Klimat: </a:t>
            </a:r>
            <a:r>
              <a:rPr lang="pl-PL" sz="1800" dirty="0" smtClean="0">
                <a:latin typeface="Bookman Old Style" panose="02050604050505020204" pitchFamily="18" charset="0"/>
              </a:rPr>
              <a:t>umiarkowany morski (dość chłodne, deszczowe lato, łagodna zima) 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Ambasada polska</a:t>
            </a:r>
            <a:r>
              <a:rPr lang="pl-PL" sz="1800" dirty="0" smtClean="0">
                <a:latin typeface="Bookman Old Style" panose="02050604050505020204" pitchFamily="18" charset="0"/>
              </a:rPr>
              <a:t>:</a:t>
            </a:r>
            <a:r>
              <a:rPr lang="pl-PL" sz="1800" dirty="0">
                <a:latin typeface="Bookman Old Style" panose="02050604050505020204" pitchFamily="18" charset="0"/>
              </a:rPr>
              <a:t> </a:t>
            </a:r>
            <a:r>
              <a:rPr lang="en-US" sz="1800" dirty="0" smtClean="0">
                <a:latin typeface="Bookman Old Style" panose="02050604050505020204" pitchFamily="18" charset="0"/>
              </a:rPr>
              <a:t>47 </a:t>
            </a:r>
            <a:r>
              <a:rPr lang="en-US" sz="1800" dirty="0">
                <a:latin typeface="Bookman Old Style" panose="02050604050505020204" pitchFamily="18" charset="0"/>
              </a:rPr>
              <a:t>Portland </a:t>
            </a:r>
            <a:r>
              <a:rPr lang="en-US" sz="1800" dirty="0" smtClean="0">
                <a:latin typeface="Bookman Old Style" panose="02050604050505020204" pitchFamily="18" charset="0"/>
              </a:rPr>
              <a:t>Place</a:t>
            </a:r>
            <a:r>
              <a:rPr lang="pl-PL" sz="1800" dirty="0" smtClean="0">
                <a:latin typeface="Bookman Old Style" panose="02050604050505020204" pitchFamily="18" charset="0"/>
              </a:rPr>
              <a:t>, </a:t>
            </a:r>
            <a:r>
              <a:rPr lang="en-US" sz="1800" dirty="0" err="1" smtClean="0">
                <a:latin typeface="Bookman Old Style" panose="02050604050505020204" pitchFamily="18" charset="0"/>
              </a:rPr>
              <a:t>Londyn</a:t>
            </a:r>
            <a:r>
              <a:rPr lang="en-US" sz="1800" dirty="0" smtClean="0">
                <a:latin typeface="Bookman Old Style" panose="02050604050505020204" pitchFamily="18" charset="0"/>
              </a:rPr>
              <a:t> </a:t>
            </a:r>
            <a:r>
              <a:rPr lang="en-US" sz="1800" dirty="0">
                <a:latin typeface="Bookman Old Style" panose="02050604050505020204" pitchFamily="18" charset="0"/>
              </a:rPr>
              <a:t>W1B </a:t>
            </a:r>
            <a:r>
              <a:rPr lang="en-US" sz="1800" dirty="0" smtClean="0">
                <a:latin typeface="Bookman Old Style" panose="02050604050505020204" pitchFamily="18" charset="0"/>
              </a:rPr>
              <a:t>1JH</a:t>
            </a:r>
            <a:r>
              <a:rPr lang="pl-PL" sz="1800" dirty="0" smtClean="0">
                <a:latin typeface="Bookman Old Style" panose="02050604050505020204" pitchFamily="18" charset="0"/>
              </a:rPr>
              <a:t>,             t</a:t>
            </a:r>
            <a:r>
              <a:rPr lang="en-US" sz="1800" dirty="0" smtClean="0">
                <a:latin typeface="Bookman Old Style" panose="02050604050505020204" pitchFamily="18" charset="0"/>
              </a:rPr>
              <a:t>el</a:t>
            </a:r>
            <a:r>
              <a:rPr lang="en-US" sz="1800" dirty="0">
                <a:latin typeface="Bookman Old Style" panose="02050604050505020204" pitchFamily="18" charset="0"/>
              </a:rPr>
              <a:t>: + 44 (0) 207 2913 </a:t>
            </a:r>
            <a:r>
              <a:rPr lang="en-US" sz="1800" dirty="0" smtClean="0">
                <a:latin typeface="Bookman Old Style" panose="02050604050505020204" pitchFamily="18" charset="0"/>
              </a:rPr>
              <a:t>520</a:t>
            </a:r>
            <a:r>
              <a:rPr lang="pl-PL" sz="1800" dirty="0" smtClean="0">
                <a:latin typeface="Bookman Old Style" panose="02050604050505020204" pitchFamily="18" charset="0"/>
              </a:rPr>
              <a:t>             e</a:t>
            </a:r>
            <a:r>
              <a:rPr lang="en-US" sz="1800" dirty="0" smtClean="0">
                <a:latin typeface="Bookman Old Style" panose="02050604050505020204" pitchFamily="18" charset="0"/>
              </a:rPr>
              <a:t>-mail</a:t>
            </a:r>
            <a:r>
              <a:rPr lang="en-US" sz="1800" dirty="0">
                <a:latin typeface="Bookman Old Style" panose="02050604050505020204" pitchFamily="18" charset="0"/>
              </a:rPr>
              <a:t>: </a:t>
            </a:r>
            <a:r>
              <a:rPr lang="en-US" sz="1800" dirty="0" err="1">
                <a:latin typeface="Bookman Old Style" panose="02050604050505020204" pitchFamily="18" charset="0"/>
              </a:rPr>
              <a:t>london@msz.gov.p</a:t>
            </a:r>
            <a:endParaRPr lang="pl-PL" sz="1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594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0502" y="457200"/>
            <a:ext cx="3712192" cy="530225"/>
          </a:xfrm>
        </p:spPr>
        <p:txBody>
          <a:bodyPr>
            <a:noAutofit/>
          </a:bodyPr>
          <a:lstStyle/>
          <a:p>
            <a:r>
              <a:rPr lang="pl-PL" sz="4400" b="1" dirty="0" smtClean="0">
                <a:latin typeface="Bookman Old Style" panose="02050604050505020204" pitchFamily="18" charset="0"/>
              </a:rPr>
              <a:t>Hiszpania</a:t>
            </a:r>
            <a:endParaRPr lang="pl-PL" sz="4400" b="1" dirty="0">
              <a:latin typeface="Bookman Old Style" panose="02050604050505020204" pitchFamily="18" charset="0"/>
            </a:endParaRP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400" r="6400"/>
          <a:stretch>
            <a:fillRect/>
          </a:stretch>
        </p:blipFill>
        <p:spPr>
          <a:xfrm>
            <a:off x="4312693" y="286603"/>
            <a:ext cx="7656393" cy="6250675"/>
          </a:xfrm>
          <a:prstGeom prst="rect">
            <a:avLst/>
          </a:prstGeo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245660" y="1091821"/>
            <a:ext cx="3780429" cy="5322627"/>
          </a:xfrm>
        </p:spPr>
        <p:txBody>
          <a:bodyPr>
            <a:normAutofit/>
          </a:bodyPr>
          <a:lstStyle/>
          <a:p>
            <a:r>
              <a:rPr lang="pl-PL" sz="1800" u="sng" dirty="0" smtClean="0">
                <a:latin typeface="Bookman Old Style" panose="02050604050505020204" pitchFamily="18" charset="0"/>
              </a:rPr>
              <a:t>Stolica</a:t>
            </a:r>
            <a:r>
              <a:rPr lang="pl-PL" sz="1800" dirty="0" smtClean="0">
                <a:latin typeface="Bookman Old Style" panose="02050604050505020204" pitchFamily="18" charset="0"/>
              </a:rPr>
              <a:t>: Madryt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Język</a:t>
            </a:r>
            <a:r>
              <a:rPr lang="pl-PL" sz="1800" dirty="0" smtClean="0">
                <a:latin typeface="Bookman Old Style" panose="02050604050505020204" pitchFamily="18" charset="0"/>
              </a:rPr>
              <a:t>: hiszpański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Waluta</a:t>
            </a:r>
            <a:r>
              <a:rPr lang="pl-PL" sz="1800" dirty="0" smtClean="0">
                <a:latin typeface="Bookman Old Style" panose="02050604050505020204" pitchFamily="18" charset="0"/>
              </a:rPr>
              <a:t>: euro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Religia</a:t>
            </a:r>
            <a:r>
              <a:rPr lang="pl-PL" sz="1800" dirty="0" smtClean="0">
                <a:latin typeface="Bookman Old Style" panose="02050604050505020204" pitchFamily="18" charset="0"/>
              </a:rPr>
              <a:t>: katolicyzm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Ludność</a:t>
            </a:r>
            <a:r>
              <a:rPr lang="pl-PL" sz="1800" dirty="0" smtClean="0">
                <a:latin typeface="Bookman Old Style" panose="02050604050505020204" pitchFamily="18" charset="0"/>
              </a:rPr>
              <a:t>: 48 mln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Komunikacja</a:t>
            </a:r>
            <a:r>
              <a:rPr lang="pl-PL" sz="1800" dirty="0" smtClean="0">
                <a:latin typeface="Bookman Old Style" panose="02050604050505020204" pitchFamily="18" charset="0"/>
              </a:rPr>
              <a:t>: najlepiej wybrać samolot (wiele lotów z różnych miast Polski)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Klimat:</a:t>
            </a:r>
            <a:r>
              <a:rPr lang="pl-PL" sz="1800" dirty="0" smtClean="0">
                <a:latin typeface="Bookman Old Style" panose="02050604050505020204" pitchFamily="18" charset="0"/>
              </a:rPr>
              <a:t> </a:t>
            </a:r>
            <a:r>
              <a:rPr lang="pl-PL" sz="1800" dirty="0">
                <a:latin typeface="Bookman Old Style" panose="02050604050505020204" pitchFamily="18" charset="0"/>
              </a:rPr>
              <a:t>śródziemnomorski: gorące, suche lato, łagodna zima</a:t>
            </a:r>
          </a:p>
          <a:p>
            <a:r>
              <a:rPr lang="pl-PL" sz="1800" u="sng" dirty="0">
                <a:latin typeface="Bookman Old Style" panose="02050604050505020204" pitchFamily="18" charset="0"/>
              </a:rPr>
              <a:t>Ambasada</a:t>
            </a:r>
            <a:r>
              <a:rPr lang="pl-PL" sz="1800" dirty="0">
                <a:latin typeface="Bookman Old Style" panose="02050604050505020204" pitchFamily="18" charset="0"/>
              </a:rPr>
              <a:t> RP w </a:t>
            </a:r>
            <a:r>
              <a:rPr lang="pl-PL" sz="1800" dirty="0" smtClean="0">
                <a:latin typeface="Bookman Old Style" panose="02050604050505020204" pitchFamily="18" charset="0"/>
              </a:rPr>
              <a:t>Madrycie: </a:t>
            </a:r>
            <a:r>
              <a:rPr lang="es-ES" sz="1800" dirty="0">
                <a:latin typeface="Bookman Old Style" panose="02050604050505020204" pitchFamily="18" charset="0"/>
              </a:rPr>
              <a:t> c/Goya 15 </a:t>
            </a:r>
            <a:r>
              <a:rPr lang="es-ES" sz="1800" dirty="0" smtClean="0">
                <a:latin typeface="Bookman Old Style" panose="02050604050505020204" pitchFamily="18" charset="0"/>
              </a:rPr>
              <a:t>4p</a:t>
            </a:r>
            <a:r>
              <a:rPr lang="pl-PL" sz="1800" dirty="0" smtClean="0">
                <a:latin typeface="Bookman Old Style" panose="02050604050505020204" pitchFamily="18" charset="0"/>
              </a:rPr>
              <a:t>, </a:t>
            </a:r>
            <a:r>
              <a:rPr lang="es-ES" sz="1800" dirty="0" smtClean="0">
                <a:latin typeface="Bookman Old Style" panose="02050604050505020204" pitchFamily="18" charset="0"/>
              </a:rPr>
              <a:t>28001 </a:t>
            </a:r>
            <a:r>
              <a:rPr lang="es-ES" sz="1800" dirty="0">
                <a:latin typeface="Bookman Old Style" panose="02050604050505020204" pitchFamily="18" charset="0"/>
              </a:rPr>
              <a:t>Madrid</a:t>
            </a:r>
          </a:p>
          <a:p>
            <a:r>
              <a:rPr lang="es-ES" sz="1800" dirty="0">
                <a:latin typeface="Bookman Old Style" panose="02050604050505020204" pitchFamily="18" charset="0"/>
              </a:rPr>
              <a:t>Tel: (+34) 914 362 </a:t>
            </a:r>
            <a:r>
              <a:rPr lang="es-ES" sz="1800" dirty="0" smtClean="0">
                <a:latin typeface="Bookman Old Style" panose="02050604050505020204" pitchFamily="18" charset="0"/>
              </a:rPr>
              <a:t>632</a:t>
            </a:r>
            <a:endParaRPr lang="pl-PL" sz="1800" dirty="0" smtClean="0">
              <a:latin typeface="Bookman Old Style" panose="02050604050505020204" pitchFamily="18" charset="0"/>
            </a:endParaRPr>
          </a:p>
          <a:p>
            <a:r>
              <a:rPr lang="pl-PL" sz="1800" dirty="0">
                <a:latin typeface="Bookman Old Style" panose="02050604050505020204" pitchFamily="18" charset="0"/>
              </a:rPr>
              <a:t>madryt.amb.wk@msz.gov.pl</a:t>
            </a:r>
            <a:endParaRPr lang="pl-PL" sz="1800" dirty="0" smtClean="0">
              <a:latin typeface="Bookman Old Style" panose="02050604050505020204" pitchFamily="18" charset="0"/>
            </a:endParaRPr>
          </a:p>
          <a:p>
            <a:endParaRPr lang="pl-PL" dirty="0" smtClean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988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4718" y="218364"/>
            <a:ext cx="3452883" cy="769061"/>
          </a:xfrm>
        </p:spPr>
        <p:txBody>
          <a:bodyPr>
            <a:noAutofit/>
          </a:bodyPr>
          <a:lstStyle/>
          <a:p>
            <a:r>
              <a:rPr lang="pl-PL" sz="4400" b="1" dirty="0" smtClean="0">
                <a:latin typeface="Bookman Old Style" panose="02050604050505020204" pitchFamily="18" charset="0"/>
              </a:rPr>
              <a:t>Portugalia</a:t>
            </a:r>
            <a:endParaRPr lang="pl-PL" sz="4400" b="1" dirty="0">
              <a:latin typeface="Bookman Old Style" panose="02050604050505020204" pitchFamily="18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2317" y="423081"/>
            <a:ext cx="8215952" cy="5923128"/>
          </a:xfrm>
          <a:prstGeom prst="rect">
            <a:avLst/>
          </a:prstGeom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204717" y="1201003"/>
            <a:ext cx="3452884" cy="5295331"/>
          </a:xfrm>
        </p:spPr>
        <p:txBody>
          <a:bodyPr/>
          <a:lstStyle/>
          <a:p>
            <a:r>
              <a:rPr lang="pl-PL" sz="1800" u="sng" dirty="0" smtClean="0">
                <a:latin typeface="Bookman Old Style" panose="02050604050505020204" pitchFamily="18" charset="0"/>
              </a:rPr>
              <a:t>Stolica</a:t>
            </a:r>
            <a:r>
              <a:rPr lang="pl-PL" sz="1800" dirty="0" smtClean="0">
                <a:latin typeface="Bookman Old Style" panose="02050604050505020204" pitchFamily="18" charset="0"/>
              </a:rPr>
              <a:t>: Lizbona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Język: </a:t>
            </a:r>
            <a:r>
              <a:rPr lang="pl-PL" sz="1800" dirty="0" smtClean="0">
                <a:latin typeface="Bookman Old Style" panose="02050604050505020204" pitchFamily="18" charset="0"/>
              </a:rPr>
              <a:t>portugalski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Waluta</a:t>
            </a:r>
            <a:r>
              <a:rPr lang="pl-PL" sz="1800" dirty="0" smtClean="0">
                <a:latin typeface="Bookman Old Style" panose="02050604050505020204" pitchFamily="18" charset="0"/>
              </a:rPr>
              <a:t>: euro</a:t>
            </a:r>
          </a:p>
          <a:p>
            <a:r>
              <a:rPr lang="pl-PL" sz="1800" dirty="0" smtClean="0">
                <a:latin typeface="Bookman Old Style" panose="02050604050505020204" pitchFamily="18" charset="0"/>
              </a:rPr>
              <a:t>Religia: katolicyzm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Ludność</a:t>
            </a:r>
            <a:r>
              <a:rPr lang="pl-PL" sz="1800" dirty="0" smtClean="0">
                <a:latin typeface="Bookman Old Style" panose="02050604050505020204" pitchFamily="18" charset="0"/>
              </a:rPr>
              <a:t>: 10 mln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Komunikacja</a:t>
            </a:r>
            <a:r>
              <a:rPr lang="pl-PL" sz="1800" dirty="0" smtClean="0">
                <a:latin typeface="Bookman Old Style" panose="02050604050505020204" pitchFamily="18" charset="0"/>
              </a:rPr>
              <a:t>: do Portugalii najlepiej polecieć samolotem</a:t>
            </a:r>
          </a:p>
          <a:p>
            <a:r>
              <a:rPr lang="pl-PL" sz="1800" u="sng" dirty="0" smtClean="0">
                <a:latin typeface="Bookman Old Style" panose="02050604050505020204" pitchFamily="18" charset="0"/>
              </a:rPr>
              <a:t>Klimat:</a:t>
            </a:r>
            <a:r>
              <a:rPr lang="pl-PL" sz="1800" dirty="0" smtClean="0">
                <a:latin typeface="Bookman Old Style" panose="02050604050505020204" pitchFamily="18" charset="0"/>
              </a:rPr>
              <a:t> </a:t>
            </a:r>
            <a:r>
              <a:rPr lang="pl-PL" sz="1800" dirty="0" smtClean="0">
                <a:latin typeface="Bookman Old Style" panose="02050604050505020204" pitchFamily="18" charset="0"/>
              </a:rPr>
              <a:t>śródziemnomorski: gorące, suche lato, łagodna zima</a:t>
            </a:r>
          </a:p>
          <a:p>
            <a:r>
              <a:rPr lang="pt-BR" sz="1800" u="sng" dirty="0">
                <a:latin typeface="Bookman Old Style" panose="02050604050505020204" pitchFamily="18" charset="0"/>
              </a:rPr>
              <a:t>Ambasada</a:t>
            </a:r>
            <a:r>
              <a:rPr lang="pt-BR" sz="1800" dirty="0">
                <a:latin typeface="Bookman Old Style" panose="02050604050505020204" pitchFamily="18" charset="0"/>
              </a:rPr>
              <a:t> RP w </a:t>
            </a:r>
            <a:r>
              <a:rPr lang="pt-BR" sz="1800" dirty="0" smtClean="0">
                <a:latin typeface="Bookman Old Style" panose="02050604050505020204" pitchFamily="18" charset="0"/>
              </a:rPr>
              <a:t>Lizbonie</a:t>
            </a:r>
            <a:r>
              <a:rPr lang="pl-PL" sz="1800" dirty="0" smtClean="0">
                <a:latin typeface="Bookman Old Style" panose="02050604050505020204" pitchFamily="18" charset="0"/>
              </a:rPr>
              <a:t>:       </a:t>
            </a:r>
            <a:r>
              <a:rPr lang="pt-BR" sz="1800" dirty="0" smtClean="0">
                <a:latin typeface="Bookman Old Style" panose="02050604050505020204" pitchFamily="18" charset="0"/>
              </a:rPr>
              <a:t>Av</a:t>
            </a:r>
            <a:r>
              <a:rPr lang="pt-BR" sz="1800" dirty="0">
                <a:latin typeface="Bookman Old Style" panose="02050604050505020204" pitchFamily="18" charset="0"/>
              </a:rPr>
              <a:t>. das Descobertas 2, </a:t>
            </a:r>
            <a:r>
              <a:rPr lang="pl-PL" sz="1800" dirty="0" smtClean="0">
                <a:latin typeface="Bookman Old Style" panose="02050604050505020204" pitchFamily="18" charset="0"/>
              </a:rPr>
              <a:t>        </a:t>
            </a:r>
            <a:r>
              <a:rPr lang="pt-BR" sz="1800" dirty="0" smtClean="0">
                <a:latin typeface="Bookman Old Style" panose="02050604050505020204" pitchFamily="18" charset="0"/>
              </a:rPr>
              <a:t>1400-092</a:t>
            </a:r>
            <a:r>
              <a:rPr lang="pt-BR" sz="1800" dirty="0">
                <a:latin typeface="Bookman Old Style" panose="02050604050505020204" pitchFamily="18" charset="0"/>
              </a:rPr>
              <a:t>, </a:t>
            </a:r>
            <a:r>
              <a:rPr lang="pt-BR" sz="1800" dirty="0" smtClean="0">
                <a:latin typeface="Bookman Old Style" panose="02050604050505020204" pitchFamily="18" charset="0"/>
              </a:rPr>
              <a:t>Lizbona</a:t>
            </a:r>
            <a:r>
              <a:rPr lang="pl-PL" sz="1800" dirty="0" smtClean="0">
                <a:latin typeface="Bookman Old Style" panose="02050604050505020204" pitchFamily="18" charset="0"/>
              </a:rPr>
              <a:t>                           </a:t>
            </a:r>
            <a:r>
              <a:rPr lang="pt-BR" sz="1800" dirty="0" smtClean="0">
                <a:latin typeface="Bookman Old Style" panose="02050604050505020204" pitchFamily="18" charset="0"/>
              </a:rPr>
              <a:t>Tel</a:t>
            </a:r>
            <a:r>
              <a:rPr lang="pt-BR" sz="1800" dirty="0">
                <a:latin typeface="Bookman Old Style" panose="02050604050505020204" pitchFamily="18" charset="0"/>
              </a:rPr>
              <a:t>. +351 21 304 14 37</a:t>
            </a:r>
          </a:p>
          <a:p>
            <a:r>
              <a:rPr lang="pt-BR" sz="1800" dirty="0">
                <a:latin typeface="Bookman Old Style" panose="02050604050505020204" pitchFamily="18" charset="0"/>
              </a:rPr>
              <a:t>E-mail: lizbona.konsulat@msz.gov.pl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669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070" y="955344"/>
            <a:ext cx="5197608" cy="5622877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pl-PL" sz="1800" u="sng" dirty="0">
                <a:latin typeface="Bookman Old Style" panose="02050604050505020204" pitchFamily="18" charset="0"/>
              </a:rPr>
              <a:t>Stolica</a:t>
            </a:r>
            <a:r>
              <a:rPr lang="pl-PL" sz="1800" dirty="0">
                <a:latin typeface="Bookman Old Style" panose="02050604050505020204" pitchFamily="18" charset="0"/>
              </a:rPr>
              <a:t>: Wiedeń</a:t>
            </a:r>
            <a:br>
              <a:rPr lang="pl-PL" sz="1800" dirty="0">
                <a:latin typeface="Bookman Old Style" panose="02050604050505020204" pitchFamily="18" charset="0"/>
              </a:rPr>
            </a:br>
            <a:r>
              <a:rPr lang="pl-PL" sz="1800" u="sng" dirty="0">
                <a:latin typeface="Bookman Old Style" panose="02050604050505020204" pitchFamily="18" charset="0"/>
              </a:rPr>
              <a:t>Język</a:t>
            </a:r>
            <a:r>
              <a:rPr lang="pl-PL" sz="1800" dirty="0">
                <a:latin typeface="Bookman Old Style" panose="02050604050505020204" pitchFamily="18" charset="0"/>
              </a:rPr>
              <a:t>: niemiecki</a:t>
            </a:r>
            <a:br>
              <a:rPr lang="pl-PL" sz="1800" dirty="0">
                <a:latin typeface="Bookman Old Style" panose="02050604050505020204" pitchFamily="18" charset="0"/>
              </a:rPr>
            </a:br>
            <a:r>
              <a:rPr lang="pl-PL" sz="1800" u="sng" dirty="0">
                <a:latin typeface="Bookman Old Style" panose="02050604050505020204" pitchFamily="18" charset="0"/>
              </a:rPr>
              <a:t>Waluta</a:t>
            </a:r>
            <a:r>
              <a:rPr lang="pl-PL" sz="1800" dirty="0">
                <a:latin typeface="Bookman Old Style" panose="02050604050505020204" pitchFamily="18" charset="0"/>
              </a:rPr>
              <a:t>: euro</a:t>
            </a:r>
            <a:br>
              <a:rPr lang="pl-PL" sz="1800" dirty="0">
                <a:latin typeface="Bookman Old Style" panose="02050604050505020204" pitchFamily="18" charset="0"/>
              </a:rPr>
            </a:br>
            <a:r>
              <a:rPr lang="pl-PL" sz="1800" u="sng" dirty="0">
                <a:latin typeface="Bookman Old Style" panose="02050604050505020204" pitchFamily="18" charset="0"/>
              </a:rPr>
              <a:t>Religia</a:t>
            </a:r>
            <a:r>
              <a:rPr lang="pl-PL" sz="1800" dirty="0">
                <a:latin typeface="Bookman Old Style" panose="02050604050505020204" pitchFamily="18" charset="0"/>
              </a:rPr>
              <a:t>: katolicyzm</a:t>
            </a:r>
            <a:br>
              <a:rPr lang="pl-PL" sz="1800" dirty="0">
                <a:latin typeface="Bookman Old Style" panose="02050604050505020204" pitchFamily="18" charset="0"/>
              </a:rPr>
            </a:br>
            <a:r>
              <a:rPr lang="pl-PL" sz="1800" u="sng" dirty="0">
                <a:latin typeface="Bookman Old Style" panose="02050604050505020204" pitchFamily="18" charset="0"/>
              </a:rPr>
              <a:t>Komunikacja</a:t>
            </a:r>
            <a:r>
              <a:rPr lang="pl-PL" sz="1800" dirty="0">
                <a:latin typeface="Bookman Old Style" panose="02050604050505020204" pitchFamily="18" charset="0"/>
              </a:rPr>
              <a:t>: wiele możliwości dojazdu z Polski (samolot, pociąg, autobus). W Wiedniu sprawnie działające metro, rozbudowana sieć tramwajów i autobusów. W Grazu: sieć tramwajowa i autobusowa, łatwy dojazd z Wiednia (pociągi, autobusy). Koleje austriackie: www.oebb.at </a:t>
            </a:r>
            <a:br>
              <a:rPr lang="pl-PL" sz="1800" dirty="0">
                <a:latin typeface="Bookman Old Style" panose="02050604050505020204" pitchFamily="18" charset="0"/>
              </a:rPr>
            </a:br>
            <a:r>
              <a:rPr lang="pl-PL" sz="1800" u="sng" dirty="0">
                <a:latin typeface="Bookman Old Style" panose="02050604050505020204" pitchFamily="18" charset="0"/>
              </a:rPr>
              <a:t>Ludność</a:t>
            </a:r>
            <a:r>
              <a:rPr lang="pl-PL" sz="1800" dirty="0">
                <a:latin typeface="Bookman Old Style" panose="02050604050505020204" pitchFamily="18" charset="0"/>
              </a:rPr>
              <a:t>: 8,6 mln (85 % - Austriacy,        15% - inne narodowości</a:t>
            </a:r>
            <a:r>
              <a:rPr lang="pl-PL" sz="1800" dirty="0" smtClean="0">
                <a:latin typeface="Bookman Old Style" panose="02050604050505020204" pitchFamily="18" charset="0"/>
              </a:rPr>
              <a:t>)</a:t>
            </a:r>
            <a:br>
              <a:rPr lang="pl-PL" sz="1800" dirty="0" smtClean="0">
                <a:latin typeface="Bookman Old Style" panose="02050604050505020204" pitchFamily="18" charset="0"/>
              </a:rPr>
            </a:br>
            <a:r>
              <a:rPr lang="pl-PL" sz="1800" u="sng" dirty="0" smtClean="0">
                <a:latin typeface="Bookman Old Style" panose="02050604050505020204" pitchFamily="18" charset="0"/>
              </a:rPr>
              <a:t>Klimat: </a:t>
            </a:r>
            <a:r>
              <a:rPr lang="pl-PL" sz="1800" dirty="0" smtClean="0">
                <a:latin typeface="Bookman Old Style" panose="02050604050505020204" pitchFamily="18" charset="0"/>
              </a:rPr>
              <a:t>umiarkowany, podobny do polskiego</a:t>
            </a:r>
            <a:r>
              <a:rPr lang="pl-PL" sz="1800" dirty="0">
                <a:latin typeface="Bookman Old Style" panose="02050604050505020204" pitchFamily="18" charset="0"/>
              </a:rPr>
              <a:t/>
            </a:r>
            <a:br>
              <a:rPr lang="pl-PL" sz="1800" dirty="0">
                <a:latin typeface="Bookman Old Style" panose="02050604050505020204" pitchFamily="18" charset="0"/>
              </a:rPr>
            </a:br>
            <a:r>
              <a:rPr lang="pl-PL" sz="1800" u="sng" dirty="0">
                <a:latin typeface="Bookman Old Style" panose="02050604050505020204" pitchFamily="18" charset="0"/>
              </a:rPr>
              <a:t>Ambasada polska </a:t>
            </a:r>
            <a:r>
              <a:rPr lang="pl-PL" sz="1800" dirty="0">
                <a:latin typeface="Bookman Old Style" panose="02050604050505020204" pitchFamily="18" charset="0"/>
              </a:rPr>
              <a:t>w Wiedniu</a:t>
            </a:r>
            <a:br>
              <a:rPr lang="pl-PL" sz="1800" dirty="0">
                <a:latin typeface="Bookman Old Style" panose="02050604050505020204" pitchFamily="18" charset="0"/>
              </a:rPr>
            </a:br>
            <a:r>
              <a:rPr lang="pl-PL" sz="1800" dirty="0" err="1">
                <a:latin typeface="Bookman Old Style" panose="02050604050505020204" pitchFamily="18" charset="0"/>
              </a:rPr>
              <a:t>Hietzinger</a:t>
            </a:r>
            <a:r>
              <a:rPr lang="pl-PL" sz="1800" dirty="0">
                <a:latin typeface="Bookman Old Style" panose="02050604050505020204" pitchFamily="18" charset="0"/>
              </a:rPr>
              <a:t> </a:t>
            </a:r>
            <a:r>
              <a:rPr lang="pl-PL" sz="1800" dirty="0" err="1">
                <a:latin typeface="Bookman Old Style" panose="02050604050505020204" pitchFamily="18" charset="0"/>
              </a:rPr>
              <a:t>Hauptstraße</a:t>
            </a:r>
            <a:r>
              <a:rPr lang="pl-PL" sz="1800" dirty="0">
                <a:latin typeface="Bookman Old Style" panose="02050604050505020204" pitchFamily="18" charset="0"/>
              </a:rPr>
              <a:t> 42c, 1130 Wien</a:t>
            </a:r>
            <a:br>
              <a:rPr lang="pl-PL" sz="1800" dirty="0">
                <a:latin typeface="Bookman Old Style" panose="02050604050505020204" pitchFamily="18" charset="0"/>
              </a:rPr>
            </a:br>
            <a:r>
              <a:rPr lang="pl-PL" sz="1800" dirty="0" smtClean="0">
                <a:latin typeface="Bookman Old Style" panose="02050604050505020204" pitchFamily="18" charset="0"/>
              </a:rPr>
              <a:t>tel</a:t>
            </a:r>
            <a:r>
              <a:rPr lang="pl-PL" sz="1800" dirty="0">
                <a:latin typeface="Bookman Old Style" panose="02050604050505020204" pitchFamily="18" charset="0"/>
              </a:rPr>
              <a:t>.:(+43 1) 87015-0, 87015-100</a:t>
            </a:r>
            <a:br>
              <a:rPr lang="pl-PL" sz="1800" dirty="0">
                <a:latin typeface="Bookman Old Style" panose="02050604050505020204" pitchFamily="18" charset="0"/>
              </a:rPr>
            </a:br>
            <a:r>
              <a:rPr lang="pl-PL" sz="1800" dirty="0" smtClean="0">
                <a:latin typeface="Bookman Old Style" panose="02050604050505020204" pitchFamily="18" charset="0"/>
              </a:rPr>
              <a:t>e-mail</a:t>
            </a:r>
            <a:r>
              <a:rPr lang="pl-PL" sz="1800" dirty="0">
                <a:latin typeface="Bookman Old Style" panose="02050604050505020204" pitchFamily="18" charset="0"/>
              </a:rPr>
              <a:t>: wieden.amb.sekretariat@msz.gov.pl</a:t>
            </a:r>
            <a:r>
              <a:rPr lang="pl-PL" dirty="0" smtClean="0">
                <a:latin typeface="Bookman Old Style" panose="02050604050505020204" pitchFamily="18" charset="0"/>
              </a:rPr>
              <a:t/>
            </a:r>
            <a:br>
              <a:rPr lang="pl-PL" dirty="0" smtClean="0">
                <a:latin typeface="Bookman Old Style" panose="02050604050505020204" pitchFamily="18" charset="0"/>
              </a:rPr>
            </a:br>
            <a:r>
              <a:rPr lang="pl-PL" sz="2400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/>
            </a:r>
            <a:br>
              <a:rPr lang="pl-PL" sz="2400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endParaRPr lang="pl-PL" dirty="0">
              <a:latin typeface="Bookman Old Style" panose="02050604050505020204" pitchFamily="18" charset="0"/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type="body" sz="half" idx="2"/>
          </p:nvPr>
        </p:nvSpPr>
        <p:spPr>
          <a:xfrm>
            <a:off x="839788" y="191070"/>
            <a:ext cx="3932237" cy="7642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4800" b="1" dirty="0">
                <a:latin typeface="Bookman Old Style" panose="02050604050505020204" pitchFamily="18" charset="0"/>
              </a:rPr>
              <a:t>Austria</a:t>
            </a: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7343" y="341193"/>
            <a:ext cx="6523630" cy="623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31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601250"/>
            <a:ext cx="10515600" cy="295614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re</a:t>
            </a:r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enta</a:t>
            </a:r>
            <a:r>
              <a:rPr lang="pl-PL" sz="3600" dirty="0" err="1" smtClean="0">
                <a:solidFill>
                  <a:schemeClr val="accent1">
                    <a:lumMod val="75000"/>
                  </a:schemeClr>
                </a:solidFill>
              </a:rPr>
              <a:t>cja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</a:rPr>
              <a:t>wykonana w ramach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proje</a:t>
            </a:r>
            <a:r>
              <a:rPr lang="pl-PL" sz="3600" dirty="0" err="1" smtClean="0">
                <a:solidFill>
                  <a:schemeClr val="accent1">
                    <a:lumMod val="75000"/>
                  </a:schemeClr>
                </a:solidFill>
              </a:rPr>
              <a:t>ktu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„</a:t>
            </a:r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</a:rPr>
              <a:t>Krok do przodu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2016-2018) </a:t>
            </a:r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</a:rPr>
              <a:t>realizowanego w SP2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Stryków</a:t>
            </a:r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</a:rPr>
              <a:t>, finansowanego przez Europejski </a:t>
            </a:r>
            <a:r>
              <a:rPr lang="pl-PL" sz="3600" smtClean="0">
                <a:solidFill>
                  <a:schemeClr val="accent1">
                    <a:lumMod val="75000"/>
                  </a:schemeClr>
                </a:solidFill>
              </a:rPr>
              <a:t>Fundusz Społeczny, </a:t>
            </a:r>
            <a:br>
              <a:rPr lang="pl-PL" sz="360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3600" smtClean="0">
                <a:solidFill>
                  <a:schemeClr val="accent1">
                    <a:lumMod val="75000"/>
                  </a:schemeClr>
                </a:solidFill>
              </a:rPr>
              <a:t>Fundusze Europejskie: </a:t>
            </a:r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</a:rPr>
              <a:t>Wiedza Edukacja Rozwój </a:t>
            </a:r>
            <a:br>
              <a:rPr lang="pl-PL" sz="36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</a:rPr>
              <a:t>(PO WER)</a:t>
            </a:r>
            <a:endParaRPr lang="pl-PL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861" y="4677514"/>
            <a:ext cx="55657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 descr="C:\Users\Kasia\Desktop\Krok do przodu 2016 2018\logo Krok do przodu\logo projektu Krok do przodu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770" y="4677514"/>
            <a:ext cx="1094201" cy="820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06786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420</Words>
  <Application>Microsoft Office PowerPoint</Application>
  <PresentationFormat>Niestandardowy</PresentationFormat>
  <Paragraphs>61</Paragraphs>
  <Slides>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Motyw pakietu Office</vt:lpstr>
      <vt:lpstr>Kraje naszych mobilności</vt:lpstr>
      <vt:lpstr>Malta</vt:lpstr>
      <vt:lpstr>Włochy</vt:lpstr>
      <vt:lpstr>Wielka Brytania</vt:lpstr>
      <vt:lpstr>Hiszpania</vt:lpstr>
      <vt:lpstr>Portugalia</vt:lpstr>
      <vt:lpstr>Stolica: Wiedeń Język: niemiecki Waluta: euro Religia: katolicyzm Komunikacja: wiele możliwości dojazdu z Polski (samolot, pociąg, autobus). W Wiedniu sprawnie działające metro, rozbudowana sieć tramwajów i autobusów. W Grazu: sieć tramwajowa i autobusowa, łatwy dojazd z Wiednia (pociągi, autobusy). Koleje austriackie: www.oebb.at  Ludność: 8,6 mln (85 % - Austriacy,        15% - inne narodowości) Klimat: umiarkowany, podobny do polskiego Ambasada polska w Wiedniu Hietzinger Hauptstraße 42c, 1130 Wien tel.:(+43 1) 87015-0, 87015-100 e-mail: wieden.amb.sekretariat@msz.gov.pl  </vt:lpstr>
      <vt:lpstr>Prezentacja wykonana w ramach projektu  „Krok do przodu” (2016-2018) realizowanego w SP2 Stryków, finansowanego przez Europejski Fundusz Społeczny,  Fundusze Europejskie: Wiedza Edukacja Rozwój  (PO WER)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Malta</dc:title>
  <dc:creator>Maciek</dc:creator>
  <cp:lastModifiedBy>Kasia</cp:lastModifiedBy>
  <cp:revision>16</cp:revision>
  <dcterms:created xsi:type="dcterms:W3CDTF">2018-02-11T11:06:06Z</dcterms:created>
  <dcterms:modified xsi:type="dcterms:W3CDTF">2018-02-12T19:55:15Z</dcterms:modified>
</cp:coreProperties>
</file>