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7"/>
  </p:notesMasterIdLst>
  <p:sldIdLst>
    <p:sldId id="493" r:id="rId2"/>
    <p:sldId id="435" r:id="rId3"/>
    <p:sldId id="494" r:id="rId4"/>
    <p:sldId id="488" r:id="rId5"/>
    <p:sldId id="489" r:id="rId6"/>
    <p:sldId id="492" r:id="rId7"/>
    <p:sldId id="490" r:id="rId8"/>
    <p:sldId id="495" r:id="rId9"/>
    <p:sldId id="496" r:id="rId10"/>
    <p:sldId id="497" r:id="rId11"/>
    <p:sldId id="540" r:id="rId12"/>
    <p:sldId id="541" r:id="rId13"/>
    <p:sldId id="498" r:id="rId14"/>
    <p:sldId id="501" r:id="rId15"/>
    <p:sldId id="502" r:id="rId16"/>
    <p:sldId id="503" r:id="rId17"/>
    <p:sldId id="504" r:id="rId18"/>
    <p:sldId id="505" r:id="rId19"/>
    <p:sldId id="508" r:id="rId20"/>
    <p:sldId id="509" r:id="rId21"/>
    <p:sldId id="507" r:id="rId22"/>
    <p:sldId id="511" r:id="rId23"/>
    <p:sldId id="512" r:id="rId24"/>
    <p:sldId id="513" r:id="rId25"/>
    <p:sldId id="510" r:id="rId26"/>
    <p:sldId id="527" r:id="rId27"/>
    <p:sldId id="529" r:id="rId28"/>
    <p:sldId id="526" r:id="rId29"/>
    <p:sldId id="567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2" r:id="rId38"/>
    <p:sldId id="524" r:id="rId39"/>
    <p:sldId id="525" r:id="rId40"/>
    <p:sldId id="530" r:id="rId41"/>
    <p:sldId id="531" r:id="rId42"/>
    <p:sldId id="559" r:id="rId43"/>
    <p:sldId id="560" r:id="rId44"/>
    <p:sldId id="528" r:id="rId45"/>
    <p:sldId id="532" r:id="rId46"/>
    <p:sldId id="533" r:id="rId47"/>
    <p:sldId id="536" r:id="rId48"/>
    <p:sldId id="534" r:id="rId49"/>
    <p:sldId id="535" r:id="rId50"/>
    <p:sldId id="606" r:id="rId51"/>
    <p:sldId id="607" r:id="rId52"/>
    <p:sldId id="608" r:id="rId53"/>
    <p:sldId id="614" r:id="rId54"/>
    <p:sldId id="609" r:id="rId55"/>
    <p:sldId id="611" r:id="rId56"/>
    <p:sldId id="612" r:id="rId57"/>
    <p:sldId id="610" r:id="rId58"/>
    <p:sldId id="613" r:id="rId59"/>
    <p:sldId id="537" r:id="rId60"/>
    <p:sldId id="538" r:id="rId61"/>
    <p:sldId id="539" r:id="rId62"/>
    <p:sldId id="521" r:id="rId63"/>
    <p:sldId id="543" r:id="rId64"/>
    <p:sldId id="626" r:id="rId65"/>
    <p:sldId id="545" r:id="rId66"/>
    <p:sldId id="544" r:id="rId67"/>
    <p:sldId id="546" r:id="rId68"/>
    <p:sldId id="547" r:id="rId69"/>
    <p:sldId id="548" r:id="rId70"/>
    <p:sldId id="549" r:id="rId71"/>
    <p:sldId id="550" r:id="rId72"/>
    <p:sldId id="551" r:id="rId73"/>
    <p:sldId id="552" r:id="rId74"/>
    <p:sldId id="553" r:id="rId75"/>
    <p:sldId id="554" r:id="rId76"/>
    <p:sldId id="555" r:id="rId77"/>
    <p:sldId id="657" r:id="rId78"/>
    <p:sldId id="658" r:id="rId79"/>
    <p:sldId id="660" r:id="rId80"/>
    <p:sldId id="659" r:id="rId81"/>
    <p:sldId id="661" r:id="rId82"/>
    <p:sldId id="662" r:id="rId83"/>
    <p:sldId id="557" r:id="rId84"/>
    <p:sldId id="562" r:id="rId85"/>
    <p:sldId id="563" r:id="rId86"/>
    <p:sldId id="564" r:id="rId87"/>
    <p:sldId id="565" r:id="rId88"/>
    <p:sldId id="566" r:id="rId89"/>
    <p:sldId id="568" r:id="rId90"/>
    <p:sldId id="569" r:id="rId91"/>
    <p:sldId id="570" r:id="rId92"/>
    <p:sldId id="575" r:id="rId93"/>
    <p:sldId id="572" r:id="rId94"/>
    <p:sldId id="571" r:id="rId95"/>
    <p:sldId id="573" r:id="rId96"/>
    <p:sldId id="574" r:id="rId97"/>
    <p:sldId id="576" r:id="rId98"/>
    <p:sldId id="578" r:id="rId99"/>
    <p:sldId id="579" r:id="rId100"/>
    <p:sldId id="580" r:id="rId101"/>
    <p:sldId id="581" r:id="rId102"/>
    <p:sldId id="582" r:id="rId103"/>
    <p:sldId id="583" r:id="rId104"/>
    <p:sldId id="584" r:id="rId105"/>
    <p:sldId id="585" r:id="rId106"/>
    <p:sldId id="587" r:id="rId107"/>
    <p:sldId id="588" r:id="rId108"/>
    <p:sldId id="589" r:id="rId109"/>
    <p:sldId id="590" r:id="rId110"/>
    <p:sldId id="591" r:id="rId111"/>
    <p:sldId id="592" r:id="rId112"/>
    <p:sldId id="593" r:id="rId113"/>
    <p:sldId id="594" r:id="rId114"/>
    <p:sldId id="595" r:id="rId115"/>
    <p:sldId id="596" r:id="rId116"/>
    <p:sldId id="597" r:id="rId117"/>
    <p:sldId id="598" r:id="rId118"/>
    <p:sldId id="599" r:id="rId119"/>
    <p:sldId id="671" r:id="rId120"/>
    <p:sldId id="600" r:id="rId121"/>
    <p:sldId id="601" r:id="rId122"/>
    <p:sldId id="603" r:id="rId123"/>
    <p:sldId id="637" r:id="rId124"/>
    <p:sldId id="638" r:id="rId125"/>
    <p:sldId id="634" r:id="rId126"/>
    <p:sldId id="635" r:id="rId127"/>
    <p:sldId id="636" r:id="rId128"/>
    <p:sldId id="602" r:id="rId129"/>
    <p:sldId id="615" r:id="rId130"/>
    <p:sldId id="627" r:id="rId131"/>
    <p:sldId id="616" r:id="rId132"/>
    <p:sldId id="674" r:id="rId133"/>
    <p:sldId id="675" r:id="rId134"/>
    <p:sldId id="676" r:id="rId135"/>
    <p:sldId id="677" r:id="rId136"/>
    <p:sldId id="678" r:id="rId137"/>
    <p:sldId id="679" r:id="rId138"/>
    <p:sldId id="680" r:id="rId139"/>
    <p:sldId id="681" r:id="rId140"/>
    <p:sldId id="683" r:id="rId141"/>
    <p:sldId id="684" r:id="rId142"/>
    <p:sldId id="682" r:id="rId143"/>
    <p:sldId id="685" r:id="rId144"/>
    <p:sldId id="689" r:id="rId145"/>
    <p:sldId id="688" r:id="rId146"/>
    <p:sldId id="690" r:id="rId147"/>
    <p:sldId id="691" r:id="rId148"/>
    <p:sldId id="692" r:id="rId149"/>
    <p:sldId id="693" r:id="rId150"/>
    <p:sldId id="694" r:id="rId151"/>
    <p:sldId id="695" r:id="rId152"/>
    <p:sldId id="696" r:id="rId153"/>
    <p:sldId id="697" r:id="rId154"/>
    <p:sldId id="698" r:id="rId155"/>
    <p:sldId id="699" r:id="rId156"/>
    <p:sldId id="700" r:id="rId157"/>
    <p:sldId id="702" r:id="rId158"/>
    <p:sldId id="701" r:id="rId159"/>
    <p:sldId id="703" r:id="rId160"/>
    <p:sldId id="651" r:id="rId161"/>
    <p:sldId id="667" r:id="rId162"/>
    <p:sldId id="663" r:id="rId163"/>
    <p:sldId id="664" r:id="rId164"/>
    <p:sldId id="665" r:id="rId165"/>
    <p:sldId id="704" r:id="rId166"/>
    <p:sldId id="618" r:id="rId167"/>
    <p:sldId id="617" r:id="rId168"/>
    <p:sldId id="666" r:id="rId169"/>
    <p:sldId id="652" r:id="rId170"/>
    <p:sldId id="653" r:id="rId171"/>
    <p:sldId id="654" r:id="rId172"/>
    <p:sldId id="655" r:id="rId173"/>
    <p:sldId id="656" r:id="rId174"/>
    <p:sldId id="650" r:id="rId175"/>
    <p:sldId id="640" r:id="rId176"/>
    <p:sldId id="641" r:id="rId177"/>
    <p:sldId id="669" r:id="rId178"/>
    <p:sldId id="670" r:id="rId179"/>
    <p:sldId id="672" r:id="rId180"/>
    <p:sldId id="686" r:id="rId181"/>
    <p:sldId id="687" r:id="rId182"/>
    <p:sldId id="642" r:id="rId183"/>
    <p:sldId id="643" r:id="rId184"/>
    <p:sldId id="644" r:id="rId185"/>
    <p:sldId id="623" r:id="rId186"/>
    <p:sldId id="622" r:id="rId187"/>
    <p:sldId id="624" r:id="rId188"/>
    <p:sldId id="645" r:id="rId189"/>
    <p:sldId id="646" r:id="rId190"/>
    <p:sldId id="668" r:id="rId191"/>
    <p:sldId id="633" r:id="rId192"/>
    <p:sldId id="647" r:id="rId193"/>
    <p:sldId id="648" r:id="rId194"/>
    <p:sldId id="649" r:id="rId195"/>
    <p:sldId id="625" r:id="rId19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660" autoAdjust="0"/>
  </p:normalViewPr>
  <p:slideViewPr>
    <p:cSldViewPr>
      <p:cViewPr>
        <p:scale>
          <a:sx n="70" d="100"/>
          <a:sy n="70" d="100"/>
        </p:scale>
        <p:origin x="-16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AD64-CBDA-4738-AF39-A13D00A9BE0E}" type="datetimeFigureOut">
              <a:rPr lang="cs-CZ" smtClean="0"/>
              <a:pPr/>
              <a:t>28.01.2018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B2E2-649F-4145-9AF6-5F591A1F06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0AC1CF-7945-43C6-AEA2-D8138D9A3770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14398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i="1" kern="10">
                <a:gradFill rotWithShape="1">
                  <a:gsLst>
                    <a:gs pos="0">
                      <a:srgbClr val="800000">
                        <a:gamma/>
                        <a:shade val="46275"/>
                        <a:invGamma/>
                      </a:srgbClr>
                    </a:gs>
                    <a:gs pos="50000">
                      <a:srgbClr val="800000">
                        <a:alpha val="60001"/>
                      </a:srgbClr>
                    </a:gs>
                    <a:gs pos="100000">
                      <a:srgbClr val="8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RoBla</a:t>
            </a:r>
          </a:p>
        </p:txBody>
      </p:sp>
    </p:spTree>
    <p:extLst>
      <p:ext uri="{BB962C8B-B14F-4D97-AF65-F5344CB8AC3E}">
        <p14:creationId xmlns:p14="http://schemas.microsoft.com/office/powerpoint/2010/main" val="95626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5F4B-F14F-441D-A12C-22703D35081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06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BE85-49E7-42CA-8C5E-1FD61D9B471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5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702DC-0E28-438C-A6A3-2E3B0D3D689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2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BD41-931E-445E-8030-1B14FCD4922D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468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F4B4-B114-4862-909E-2D7A2324EA1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49742-4308-4CFC-AF2C-30977030A2C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811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074E-1D21-4C9B-A5AC-CA128C309A9D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022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E80F-F117-45E2-B286-509B048BEA6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103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A9AE-7773-4608-BD28-07306C610134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2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F781B-3CD7-4F01-8B97-615EC18FE0E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02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>
                <a:gamma/>
                <a:shade val="46275"/>
                <a:invGamma/>
              </a:srgbClr>
            </a:gs>
            <a:gs pos="5000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A263E0E-02F7-41D4-AD45-E83058015B7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14398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i="1" kern="10">
                <a:gradFill rotWithShape="1">
                  <a:gsLst>
                    <a:gs pos="0">
                      <a:srgbClr val="800000">
                        <a:gamma/>
                        <a:shade val="46275"/>
                        <a:invGamma/>
                      </a:srgbClr>
                    </a:gs>
                    <a:gs pos="50000">
                      <a:srgbClr val="800000">
                        <a:alpha val="60001"/>
                      </a:srgbClr>
                    </a:gs>
                    <a:gs pos="100000">
                      <a:srgbClr val="8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RoBla</a:t>
            </a:r>
          </a:p>
        </p:txBody>
      </p:sp>
    </p:spTree>
    <p:extLst>
      <p:ext uri="{BB962C8B-B14F-4D97-AF65-F5344CB8AC3E}">
        <p14:creationId xmlns:p14="http://schemas.microsoft.com/office/powerpoint/2010/main" val="29172037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javascript/objekt-event.html" TargetMode="External"/><Relationship Id="rId2" Type="http://schemas.openxmlformats.org/officeDocument/2006/relationships/hyperlink" Target="http://www.jakpsatweb.cz/javascript/objekt-windo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kpsatweb.cz/javascript/objekt-date.html" TargetMode="External"/><Relationship Id="rId5" Type="http://schemas.openxmlformats.org/officeDocument/2006/relationships/hyperlink" Target="http://www.jakpsatweb.cz/javascript/objekt-string.html" TargetMode="External"/><Relationship Id="rId4" Type="http://schemas.openxmlformats.org/officeDocument/2006/relationships/hyperlink" Target="http://www.jakpsatweb.cz/javascript/objekt-document.html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graphics/canvas_drawing.asp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graphics/canvas_drawing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js_output.asp" TargetMode="Externa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hyperlink" Target="manul%20Javascript%20pod&#318;a%20jakpsatweb.docx" TargetMode="Externa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hyperlink" Target="zadanie1%20JAVASCRIPT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39552" y="5431344"/>
            <a:ext cx="749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Ing.Drgo</a:t>
            </a:r>
            <a:r>
              <a:rPr lang="sk-SK" dirty="0" smtClean="0"/>
              <a:t> Pavel,9.september 2017,sobota ,11:37,modify 12.9.2017</a:t>
            </a:r>
            <a:endParaRPr lang="en-US" dirty="0"/>
          </a:p>
        </p:txBody>
      </p:sp>
      <p:pic>
        <p:nvPicPr>
          <p:cNvPr id="15362" name="Picture 2" descr="Výsledok vyhľadávania obrázkov pre dopyt javascrip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4726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1700808"/>
            <a:ext cx="76866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5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POLIA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683568" y="14127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Polia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používajú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ukladanie</a:t>
            </a:r>
            <a:r>
              <a:rPr lang="en-US" dirty="0" smtClean="0"/>
              <a:t> </a:t>
            </a:r>
            <a:r>
              <a:rPr lang="en-US" dirty="0" err="1" smtClean="0"/>
              <a:t>viacerých</a:t>
            </a:r>
            <a:r>
              <a:rPr lang="en-US" dirty="0" smtClean="0"/>
              <a:t> </a:t>
            </a:r>
            <a:r>
              <a:rPr lang="en-US" dirty="0" err="1" smtClean="0"/>
              <a:t>hodnôt</a:t>
            </a:r>
            <a:r>
              <a:rPr lang="en-US" dirty="0" smtClean="0"/>
              <a:t> do </a:t>
            </a:r>
            <a:r>
              <a:rPr lang="en-US" dirty="0" err="1" smtClean="0"/>
              <a:t>jednej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.</a:t>
            </a:r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smtClean="0"/>
              <a:t>Pole nám tvorí skupina premenných , ktoré majú spoločný názov a každá táto premenná (prvok poľa) má svoj index </a:t>
            </a:r>
          </a:p>
          <a:p>
            <a:pPr marL="285750" indent="-285750">
              <a:buFont typeface="Wingdings" pitchFamily="2" charset="2"/>
              <a:buChar char="§"/>
            </a:pPr>
            <a:endParaRPr lang="sk-SK" dirty="0" smtClean="0"/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3429000"/>
            <a:ext cx="5019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47695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b="1" dirty="0"/>
              <a:t>Číselný index poľa sa začína hodnotou </a:t>
            </a:r>
            <a:r>
              <a:rPr lang="sk-SK" b="1" dirty="0" smtClean="0"/>
              <a:t>0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[0] je </a:t>
            </a:r>
            <a:r>
              <a:rPr lang="en-US" dirty="0" err="1"/>
              <a:t>prvý</a:t>
            </a:r>
            <a:r>
              <a:rPr lang="en-US" dirty="0"/>
              <a:t> </a:t>
            </a:r>
            <a:r>
              <a:rPr lang="en-US" dirty="0" err="1"/>
              <a:t>prvok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en-US" dirty="0"/>
              <a:t>. [1] je </a:t>
            </a:r>
            <a:r>
              <a:rPr lang="en-US" dirty="0" err="1" smtClean="0"/>
              <a:t>druhý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sk-SK" dirty="0" smtClean="0"/>
              <a:t>2</a:t>
            </a:r>
            <a:r>
              <a:rPr lang="en-US" dirty="0" smtClean="0"/>
              <a:t>] </a:t>
            </a:r>
            <a:r>
              <a:rPr lang="en-US" dirty="0"/>
              <a:t>je </a:t>
            </a:r>
            <a:r>
              <a:rPr lang="sk-SK" dirty="0" smtClean="0"/>
              <a:t>tretí </a:t>
            </a:r>
            <a:r>
              <a:rPr lang="sk-SK" dirty="0" err="1" smtClean="0"/>
              <a:t>atď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definovania poľa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052737"/>
            <a:ext cx="88924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9" y="5085184"/>
            <a:ext cx="870847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7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dirty="0" err="1">
                <a:effectLst/>
              </a:rPr>
              <a:t>Vlastnosti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metódy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poľa</a:t>
            </a:r>
            <a:endParaRPr lang="en-US" dirty="0">
              <a:effectLst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69461"/>
              </p:ext>
            </p:extLst>
          </p:nvPr>
        </p:nvGraphicFramePr>
        <p:xfrm>
          <a:off x="467544" y="1484784"/>
          <a:ext cx="81122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  <a:gridCol w="40561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x = </a:t>
                      </a:r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cars.length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 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Vlastnosť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dĺžky</a:t>
                      </a:r>
                      <a:r>
                        <a:rPr lang="sk-SK" dirty="0" smtClean="0"/>
                        <a:t>(</a:t>
                      </a:r>
                      <a:r>
                        <a:rPr lang="sk-SK" dirty="0" err="1" smtClean="0"/>
                        <a:t>length</a:t>
                      </a:r>
                      <a:r>
                        <a:rPr lang="sk-SK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vráti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počet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prvkov</a:t>
                      </a:r>
                      <a:r>
                        <a:rPr lang="sk-SK" dirty="0" smtClean="0"/>
                        <a:t> pola.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Vlastnosť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dĺžky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vždy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viac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najvyšší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index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y = </a:t>
                      </a:r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cars.sort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Metóda</a:t>
                      </a:r>
                      <a:r>
                        <a:rPr lang="en-US" dirty="0" smtClean="0"/>
                        <a:t> sort () </a:t>
                      </a:r>
                      <a:r>
                        <a:rPr lang="en-US" dirty="0" err="1" smtClean="0"/>
                        <a:t>zoradí</a:t>
                      </a:r>
                      <a:r>
                        <a:rPr lang="en-US" dirty="0" smtClean="0"/>
                        <a:t> pole</a:t>
                      </a:r>
                      <a:r>
                        <a:rPr lang="sk-SK" dirty="0" smtClean="0"/>
                        <a:t>  </a:t>
                      </a:r>
                      <a:r>
                        <a:rPr lang="sk-SK" dirty="0" err="1" smtClean="0"/>
                        <a:t>abecedne,vzostupne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fruits.push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Metóda </a:t>
                      </a:r>
                      <a:r>
                        <a:rPr lang="sk-SK" dirty="0" err="1" smtClean="0"/>
                        <a:t>push</a:t>
                      </a:r>
                      <a:r>
                        <a:rPr lang="sk-SK" dirty="0" smtClean="0"/>
                        <a:t>() pridá nový prvok do poľa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539552" y="41490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Najlepším</a:t>
            </a:r>
            <a:r>
              <a:rPr lang="en-US" dirty="0"/>
              <a:t> </a:t>
            </a:r>
            <a:r>
              <a:rPr lang="en-US" dirty="0" err="1"/>
              <a:t>spôsobom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prechádzať</a:t>
            </a:r>
            <a:r>
              <a:rPr lang="en-US" dirty="0"/>
              <a:t> pole, je </a:t>
            </a:r>
            <a:r>
              <a:rPr lang="en-US" dirty="0" err="1"/>
              <a:t>použitie</a:t>
            </a:r>
            <a:r>
              <a:rPr lang="en-US" dirty="0"/>
              <a:t> </a:t>
            </a:r>
            <a:r>
              <a:rPr lang="en-US" dirty="0" err="1"/>
              <a:t>slučky</a:t>
            </a:r>
            <a:r>
              <a:rPr lang="en-US" dirty="0"/>
              <a:t> </a:t>
            </a:r>
            <a:r>
              <a:rPr lang="en-US" dirty="0" smtClean="0"/>
              <a:t>„</a:t>
            </a:r>
            <a:r>
              <a:rPr lang="sk-SK" dirty="0" err="1" smtClean="0"/>
              <a:t>for</a:t>
            </a:r>
            <a:r>
              <a:rPr lang="en-US" dirty="0" smtClean="0"/>
              <a:t>":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67970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0105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7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dirty="0" err="1">
                <a:effectLst/>
              </a:rPr>
              <a:t>Vlastnosti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metódy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poľa</a:t>
            </a:r>
            <a:endParaRPr lang="en-US" dirty="0">
              <a:effectLst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85515"/>
              </p:ext>
            </p:extLst>
          </p:nvPr>
        </p:nvGraphicFramePr>
        <p:xfrm>
          <a:off x="467544" y="1484784"/>
          <a:ext cx="8112224" cy="42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  <a:gridCol w="4056112"/>
              </a:tblGrid>
              <a:tr h="9200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 ()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odstraňuje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posledný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prvok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 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Pridá prvok na koniec poľa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 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odstraňuje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prvý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"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posúva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ostatné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nižšieho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unshift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k-SK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pridá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nový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sk-S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sk-SK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začiatok poľa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 fruits[0];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Vymazanie prvku 0 poľa </a:t>
                      </a:r>
                      <a:r>
                        <a:rPr lang="sk-SK" dirty="0" err="1" smtClean="0"/>
                        <a:t>fruits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 ()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 ()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zoradí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podľa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abecedy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 smtClean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()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obracia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Môžete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použiť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zoradenie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zostupnom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poradí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2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0675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5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67913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08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sk-SK" dirty="0" smtClean="0"/>
              <a:t>Usporiadanie poľa číselné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340768"/>
            <a:ext cx="69437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3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" y="980728"/>
            <a:ext cx="62198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" y="3645024"/>
            <a:ext cx="7391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43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smtClean="0">
                <a:effectLst/>
              </a:rPr>
              <a:t>2.Zápis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err="1">
                <a:effectLst/>
              </a:rPr>
              <a:t>scriptu</a:t>
            </a:r>
            <a:r>
              <a:rPr lang="sk-SK" sz="2400" u="sng">
                <a:effectLst/>
              </a:rPr>
              <a:t> </a:t>
            </a:r>
            <a:r>
              <a:rPr lang="sk-SK" sz="2400" u="sng" smtClean="0">
                <a:effectLst/>
              </a:rPr>
              <a:t> </a:t>
            </a:r>
            <a:r>
              <a:rPr lang="sk-SK" sz="2400" u="sng">
                <a:effectLst/>
              </a:rPr>
              <a:t>do  </a:t>
            </a:r>
            <a:r>
              <a:rPr lang="sk-SK" sz="2400" u="sng" smtClean="0">
                <a:effectLst/>
              </a:rPr>
              <a:t>&lt;head&gt; </a:t>
            </a:r>
            <a:r>
              <a:rPr lang="sk-SK" sz="2400" u="sng" dirty="0">
                <a:effectLst/>
              </a:rPr>
              <a:t>HTML dokumentu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2580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5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7946"/>
            <a:ext cx="64007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020272" y="10527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Interaktívne pole č.1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0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7953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0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8744"/>
            <a:ext cx="6899847" cy="59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96336" y="1124744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Interaktívne pole č.2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6023"/>
            <a:ext cx="7330241" cy="23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38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1375792"/>
          </a:xfrm>
        </p:spPr>
        <p:txBody>
          <a:bodyPr/>
          <a:lstStyle/>
          <a:p>
            <a:r>
              <a:rPr lang="sk-SK" sz="1600" i="1" dirty="0">
                <a:effectLst/>
              </a:rPr>
              <a:t>Jedná sa o blok kódu, ktorý raz napíšeme a potom ho môžeme ľubovoľne volať bez toho, aby sme ho písali znovu a opakovali sa. </a:t>
            </a:r>
            <a:endParaRPr lang="sk-SK" sz="1600" i="1" dirty="0" smtClean="0">
              <a:effectLst/>
            </a:endParaRPr>
          </a:p>
          <a:p>
            <a:r>
              <a:rPr lang="sk-SK" sz="1600" i="1" dirty="0" smtClean="0">
                <a:effectLst/>
              </a:rPr>
              <a:t>Funkciu </a:t>
            </a:r>
            <a:r>
              <a:rPr lang="sk-SK" sz="1600" i="1" dirty="0">
                <a:effectLst/>
              </a:rPr>
              <a:t>deklarujeme pomocou kľúčového slova </a:t>
            </a:r>
            <a:r>
              <a:rPr lang="sk-SK" sz="1600" i="1" dirty="0" err="1">
                <a:solidFill>
                  <a:srgbClr val="00B0F0"/>
                </a:solidFill>
                <a:effectLst/>
              </a:rPr>
              <a:t>function</a:t>
            </a:r>
            <a:r>
              <a:rPr lang="sk-SK" sz="1600" i="1" dirty="0">
                <a:effectLst/>
              </a:rPr>
              <a:t> a obsahuje blok kódu v zložených zátvorkách. </a:t>
            </a:r>
            <a:endParaRPr lang="sk-SK" sz="1600" i="1" dirty="0" smtClean="0">
              <a:effectLst/>
            </a:endParaRPr>
          </a:p>
          <a:p>
            <a:r>
              <a:rPr lang="sk-SK" sz="1600" u="sng" dirty="0">
                <a:effectLst/>
              </a:rPr>
              <a:t>SYNTAX DEFINÍCIE FUNKCIE:</a:t>
            </a:r>
            <a:endParaRPr lang="en-US" sz="1600" b="1" dirty="0">
              <a:effectLst/>
            </a:endParaRPr>
          </a:p>
          <a:p>
            <a:endParaRPr lang="en-US" sz="1600" b="1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3212976"/>
            <a:ext cx="5438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73592" y="538067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Názvy funkcií (</a:t>
            </a:r>
            <a:r>
              <a:rPr lang="sk-SK" dirty="0" err="1">
                <a:solidFill>
                  <a:srgbClr val="00B0F0"/>
                </a:solidFill>
              </a:rPr>
              <a:t>name</a:t>
            </a:r>
            <a:r>
              <a:rPr lang="sk-SK" dirty="0"/>
              <a:t>) môžu obsahovať písmená, číslice, podčiarknutia a znaky dolára (rovnaké pravidlá ako pre premenné).</a:t>
            </a:r>
            <a:endParaRPr lang="en-US" b="1" dirty="0"/>
          </a:p>
          <a:p>
            <a:r>
              <a:rPr lang="sk-SK" dirty="0"/>
              <a:t>Parametre funkcie(</a:t>
            </a:r>
            <a:r>
              <a:rPr lang="sk-SK" dirty="0">
                <a:solidFill>
                  <a:srgbClr val="00B0F0"/>
                </a:solidFill>
              </a:rPr>
              <a:t>paramete</a:t>
            </a:r>
            <a:r>
              <a:rPr lang="sk-SK" dirty="0"/>
              <a:t>r) sú názvy uvedené v definícii funkcie, ktoré sú dodané funkcií ak je volaná.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1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effectLst/>
              </a:rPr>
              <a:t>Volanie funkcie </a:t>
            </a:r>
            <a:endParaRPr lang="en-US" b="1" dirty="0">
              <a:effectLst/>
            </a:endParaRPr>
          </a:p>
          <a:p>
            <a:r>
              <a:rPr lang="sk-SK" sz="2800" dirty="0">
                <a:effectLst/>
              </a:rPr>
              <a:t>Kód vnútri funkcie sa spustí, keď "niečo" volá funkciu:</a:t>
            </a:r>
            <a:endParaRPr lang="en-US" sz="2800" dirty="0">
              <a:effectLst/>
            </a:endParaRPr>
          </a:p>
          <a:p>
            <a:pPr lvl="0"/>
            <a:r>
              <a:rPr lang="sk-SK" sz="2800" dirty="0">
                <a:effectLst/>
              </a:rPr>
              <a:t>Ak dôjde k udalosti (keď používateľ klikne na tlačidlo)</a:t>
            </a:r>
            <a:endParaRPr lang="en-US" sz="2800" dirty="0">
              <a:effectLst/>
            </a:endParaRPr>
          </a:p>
          <a:p>
            <a:pPr lvl="0"/>
            <a:r>
              <a:rPr lang="sk-SK" sz="2800" dirty="0">
                <a:effectLst/>
              </a:rPr>
              <a:t>Pri vyvolaní  kódu JavaScript</a:t>
            </a:r>
            <a:endParaRPr lang="en-US" sz="2800" dirty="0">
              <a:effectLst/>
            </a:endParaRPr>
          </a:p>
          <a:p>
            <a:pPr lvl="0"/>
            <a:r>
              <a:rPr lang="sk-SK" sz="2800" dirty="0">
                <a:effectLst/>
              </a:rPr>
              <a:t>Automaticky 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8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>
                <a:effectLst/>
              </a:rPr>
              <a:t>Definovanie a volanie funkcie bez  parametra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2" y="1052736"/>
            <a:ext cx="7379589" cy="408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6" y="5217470"/>
            <a:ext cx="759177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78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760"/>
          </a:xfrm>
        </p:spPr>
        <p:txBody>
          <a:bodyPr/>
          <a:lstStyle/>
          <a:p>
            <a:r>
              <a:rPr lang="sk-SK" sz="3600" dirty="0">
                <a:effectLst/>
              </a:rPr>
              <a:t>Funkcie s parametrami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sk-SK" sz="2000" dirty="0" smtClean="0">
                <a:effectLst/>
              </a:rPr>
              <a:t>Funkcia </a:t>
            </a:r>
            <a:r>
              <a:rPr lang="sk-SK" sz="2000" dirty="0">
                <a:effectLst/>
              </a:rPr>
              <a:t>môže mať tiež ľubovoľný počet </a:t>
            </a:r>
            <a:r>
              <a:rPr lang="sk-SK" sz="2000" b="1" dirty="0">
                <a:effectLst/>
              </a:rPr>
              <a:t>vstupných parametrov</a:t>
            </a:r>
            <a:r>
              <a:rPr lang="sk-SK" sz="2000" dirty="0">
                <a:effectLst/>
              </a:rPr>
              <a:t> , ktoré píšeme do zátvorky v jej </a:t>
            </a:r>
            <a:r>
              <a:rPr lang="sk-SK" sz="2000" dirty="0" smtClean="0">
                <a:effectLst/>
              </a:rPr>
              <a:t>definícii</a:t>
            </a:r>
          </a:p>
          <a:p>
            <a:endParaRPr lang="sk-SK" sz="2000" dirty="0"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r>
              <a:rPr lang="sk-SK" sz="2000" dirty="0" smtClean="0">
                <a:effectLst/>
              </a:rPr>
              <a:t>Tieto potom zadávame pri volaní funkcie</a:t>
            </a:r>
          </a:p>
          <a:p>
            <a:r>
              <a:rPr lang="sk-SK" sz="2000" dirty="0" smtClean="0">
                <a:effectLst/>
              </a:rPr>
              <a:t> </a:t>
            </a:r>
            <a:r>
              <a:rPr lang="sk-SK" sz="2000" dirty="0">
                <a:effectLst/>
              </a:rPr>
              <a:t>podľa </a:t>
            </a:r>
            <a:r>
              <a:rPr lang="sk-SK" sz="2000" dirty="0" smtClean="0">
                <a:effectLst/>
              </a:rPr>
              <a:t> parametrov  </a:t>
            </a:r>
            <a:r>
              <a:rPr lang="sk-SK" sz="2000" dirty="0">
                <a:effectLst/>
              </a:rPr>
              <a:t>ovplyvňujeme </a:t>
            </a:r>
            <a:r>
              <a:rPr lang="sk-SK" sz="2000" dirty="0" smtClean="0">
                <a:effectLst/>
              </a:rPr>
              <a:t>správanie funkcie</a:t>
            </a:r>
            <a:r>
              <a:rPr lang="sk-SK" sz="2000" dirty="0">
                <a:effectLst/>
              </a:rPr>
              <a:t> </a:t>
            </a:r>
            <a:endParaRPr lang="en-US" sz="2000" dirty="0">
              <a:effectLst/>
            </a:endParaRPr>
          </a:p>
          <a:p>
            <a:r>
              <a:rPr lang="sk-SK" sz="2000" dirty="0">
                <a:effectLst/>
              </a:rPr>
              <a:t>Poznámka: </a:t>
            </a:r>
            <a:r>
              <a:rPr lang="sk-SK" sz="2000" dirty="0" err="1">
                <a:effectLst/>
              </a:rPr>
              <a:t>Vychadzajme</a:t>
            </a:r>
            <a:r>
              <a:rPr lang="sk-SK" sz="2000" dirty="0">
                <a:effectLst/>
              </a:rPr>
              <a:t> z </a:t>
            </a:r>
            <a:r>
              <a:rPr lang="sk-SK" sz="2000" dirty="0" err="1">
                <a:effectLst/>
              </a:rPr>
              <a:t>predcházajúceho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príkladu,pri</a:t>
            </a:r>
            <a:r>
              <a:rPr lang="sk-SK" sz="2000" dirty="0">
                <a:effectLst/>
              </a:rPr>
              <a:t> pozdrave chceme osloviť toho koho pozdravujeme</a:t>
            </a:r>
            <a:endParaRPr lang="en-US" sz="2000" b="1" dirty="0">
              <a:effectLst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438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3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561" y="-99392"/>
            <a:ext cx="8229600" cy="1059904"/>
          </a:xfrm>
        </p:spPr>
        <p:txBody>
          <a:bodyPr/>
          <a:lstStyle/>
          <a:p>
            <a:r>
              <a:rPr lang="sk-SK" sz="3600" dirty="0" smtClean="0"/>
              <a:t>Funkcia s parametrom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6" y="764704"/>
            <a:ext cx="84391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1" y="5386391"/>
            <a:ext cx="84391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4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1371600"/>
          </a:xfrm>
        </p:spPr>
        <p:txBody>
          <a:bodyPr/>
          <a:lstStyle/>
          <a:p>
            <a:r>
              <a:rPr lang="sk-SK" sz="3600" dirty="0" smtClean="0"/>
              <a:t>Funkcia s parametr</a:t>
            </a:r>
            <a:r>
              <a:rPr lang="sk-SK" dirty="0" smtClean="0"/>
              <a:t>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1" y="1268760"/>
            <a:ext cx="80676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7" y="5013176"/>
            <a:ext cx="79057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94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1126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" y="2276872"/>
            <a:ext cx="835292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7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rgbClr val="00B0F0"/>
                </a:solidFill>
                <a:effectLst/>
              </a:rPr>
              <a:t>OOP-objektovo-orientované</a:t>
            </a:r>
            <a:r>
              <a:rPr lang="sk-SK" dirty="0">
                <a:solidFill>
                  <a:srgbClr val="00B0F0"/>
                </a:solidFill>
                <a:effectLst/>
              </a:rPr>
              <a:t> programovanie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>
                <a:effectLst/>
              </a:rPr>
              <a:t>JavaScript je jazyk </a:t>
            </a:r>
            <a:r>
              <a:rPr lang="sk-SK" sz="2800" dirty="0" smtClean="0">
                <a:effectLst/>
              </a:rPr>
              <a:t>objektový</a:t>
            </a:r>
          </a:p>
          <a:p>
            <a:r>
              <a:rPr lang="sk-SK" sz="2800" dirty="0" err="1" smtClean="0">
                <a:solidFill>
                  <a:srgbClr val="00B0F0"/>
                </a:solidFill>
                <a:effectLst/>
              </a:rPr>
              <a:t>Objektovost</a:t>
            </a:r>
            <a:r>
              <a:rPr lang="sk-SK" sz="2800" dirty="0" smtClean="0">
                <a:solidFill>
                  <a:srgbClr val="00B0F0"/>
                </a:solidFill>
                <a:effectLst/>
              </a:rPr>
              <a:t> znamená </a:t>
            </a:r>
            <a:r>
              <a:rPr lang="sk-SK" sz="2800" dirty="0" smtClean="0">
                <a:effectLst/>
              </a:rPr>
              <a:t>to</a:t>
            </a:r>
            <a:r>
              <a:rPr lang="sk-SK" sz="2800" dirty="0">
                <a:effectLst/>
              </a:rPr>
              <a:t>, že všetky vlastnosti a pokyny sú usporiadané podľa niektorého systému</a:t>
            </a:r>
            <a:r>
              <a:rPr lang="sk-SK" sz="2800" dirty="0" smtClean="0">
                <a:effectLst/>
              </a:rPr>
              <a:t>.</a:t>
            </a:r>
          </a:p>
          <a:p>
            <a:r>
              <a:rPr lang="sk-SK" sz="2800" dirty="0">
                <a:solidFill>
                  <a:srgbClr val="00B0F0"/>
                </a:solidFill>
                <a:effectLst/>
              </a:rPr>
              <a:t>Objektový model </a:t>
            </a:r>
            <a:r>
              <a:rPr lang="sk-SK" sz="2800" dirty="0">
                <a:effectLst/>
              </a:rPr>
              <a:t>je spôsob, ako </a:t>
            </a:r>
            <a:r>
              <a:rPr lang="sk-SK" sz="2800" dirty="0" smtClean="0">
                <a:effectLst/>
              </a:rPr>
              <a:t>pomenovať </a:t>
            </a:r>
            <a:r>
              <a:rPr lang="sk-SK" sz="2800" dirty="0">
                <a:effectLst/>
              </a:rPr>
              <a:t>jednotlivé prvky okna prehliadača a dokumentu, </a:t>
            </a:r>
            <a:r>
              <a:rPr lang="sk-SK" sz="2800" dirty="0" err="1" smtClean="0">
                <a:effectLst/>
              </a:rPr>
              <a:t>tak,aby</a:t>
            </a:r>
            <a:r>
              <a:rPr lang="sk-SK" sz="2800" dirty="0" smtClean="0">
                <a:effectLst/>
              </a:rPr>
              <a:t> </a:t>
            </a:r>
            <a:r>
              <a:rPr lang="sk-SK" sz="2800" dirty="0">
                <a:effectLst/>
              </a:rPr>
              <a:t>sme mohli s nimi pracovať .</a:t>
            </a:r>
            <a:endParaRPr lang="en-US" sz="28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19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3166"/>
            <a:ext cx="8229600" cy="1080120"/>
          </a:xfrm>
        </p:spPr>
        <p:txBody>
          <a:bodyPr/>
          <a:lstStyle/>
          <a:p>
            <a:r>
              <a:rPr lang="sk-SK" sz="3600" dirty="0" smtClean="0"/>
              <a:t>Zápis cesty k objektu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2736304"/>
          </a:xfrm>
        </p:spPr>
        <p:txBody>
          <a:bodyPr/>
          <a:lstStyle/>
          <a:p>
            <a:r>
              <a:rPr lang="sk-SK" sz="2400" dirty="0" smtClean="0">
                <a:effectLst/>
              </a:rPr>
              <a:t>K </a:t>
            </a:r>
            <a:r>
              <a:rPr lang="sk-SK" sz="2400" dirty="0">
                <a:effectLst/>
              </a:rPr>
              <a:t>adresovaniu objektov sa používa bodková syntax.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		</a:t>
            </a:r>
            <a:r>
              <a:rPr lang="sk-SK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document</a:t>
            </a:r>
            <a:r>
              <a:rPr lang="sk-SK" sz="2400" dirty="0" err="1" smtClean="0">
                <a:effectLst/>
              </a:rPr>
              <a:t>.</a:t>
            </a:r>
            <a:r>
              <a:rPr lang="sk-SK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formular</a:t>
            </a:r>
            <a:r>
              <a:rPr lang="sk-SK" sz="2400" dirty="0" err="1" smtClean="0">
                <a:effectLst/>
              </a:rPr>
              <a:t>.pole.</a:t>
            </a:r>
            <a:r>
              <a:rPr lang="sk-SK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value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2400" dirty="0" err="1">
                <a:effectLst/>
              </a:rPr>
              <a:t>document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2400" dirty="0" err="1">
                <a:effectLst/>
              </a:rPr>
              <a:t>nazov_form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2400" dirty="0" err="1">
                <a:effectLst/>
              </a:rPr>
              <a:t>nazov_prvku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2400" dirty="0" err="1">
                <a:effectLst/>
              </a:rPr>
              <a:t>hodnota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	Väčšina </a:t>
            </a:r>
            <a:r>
              <a:rPr lang="sk-SK" sz="2400" dirty="0">
                <a:effectLst/>
              </a:rPr>
              <a:t>objektov má :</a:t>
            </a:r>
            <a:endParaRPr lang="en-US" sz="2400" dirty="0">
              <a:effectLst/>
            </a:endParaRPr>
          </a:p>
          <a:p>
            <a:pPr lvl="2"/>
            <a:r>
              <a:rPr lang="sk-SK" sz="1600" dirty="0" err="1">
                <a:effectLst/>
              </a:rPr>
              <a:t>Podobjekty</a:t>
            </a:r>
            <a:endParaRPr lang="en-US" sz="1600" dirty="0">
              <a:effectLst/>
            </a:endParaRPr>
          </a:p>
          <a:p>
            <a:pPr lvl="2"/>
            <a:r>
              <a:rPr lang="sk-SK" sz="1600" dirty="0" smtClean="0">
                <a:effectLst/>
              </a:rPr>
              <a:t>vlastnosti</a:t>
            </a:r>
            <a:endParaRPr lang="en-US" sz="1600" dirty="0">
              <a:effectLst/>
            </a:endParaRPr>
          </a:p>
          <a:p>
            <a:pPr lvl="2"/>
            <a:r>
              <a:rPr lang="sk-SK" sz="1600" dirty="0">
                <a:effectLst/>
              </a:rPr>
              <a:t> alebo </a:t>
            </a:r>
            <a:r>
              <a:rPr lang="sk-SK" sz="1600" dirty="0" smtClean="0">
                <a:effectLst/>
              </a:rPr>
              <a:t>metódy</a:t>
            </a:r>
          </a:p>
          <a:p>
            <a:pPr lvl="2"/>
            <a:r>
              <a:rPr lang="sk-SK" sz="1600" dirty="0" err="1" smtClean="0">
                <a:effectLst/>
              </a:rPr>
              <a:t>Podobjektom</a:t>
            </a:r>
            <a:r>
              <a:rPr lang="sk-SK" sz="1600" dirty="0" smtClean="0">
                <a:effectLst/>
              </a:rPr>
              <a:t>  </a:t>
            </a:r>
            <a:r>
              <a:rPr lang="sk-SK" sz="1600" dirty="0" err="1" smtClean="0">
                <a:effectLst/>
              </a:rPr>
              <a:t>document</a:t>
            </a:r>
            <a:r>
              <a:rPr lang="sk-SK" sz="1600" dirty="0" smtClean="0">
                <a:effectLst/>
              </a:rPr>
              <a:t> je </a:t>
            </a:r>
            <a:r>
              <a:rPr lang="sk-SK" sz="1600" dirty="0" err="1" smtClean="0">
                <a:effectLst/>
              </a:rPr>
              <a:t>formular</a:t>
            </a:r>
            <a:endParaRPr lang="sk-SK" sz="1600" dirty="0" smtClean="0">
              <a:effectLst/>
            </a:endParaRPr>
          </a:p>
          <a:p>
            <a:pPr lvl="2"/>
            <a:r>
              <a:rPr lang="sk-SK" sz="1600" dirty="0" err="1" smtClean="0">
                <a:effectLst/>
              </a:rPr>
              <a:t>Podobjektom</a:t>
            </a:r>
            <a:r>
              <a:rPr lang="sk-SK" sz="1600" dirty="0" smtClean="0">
                <a:effectLst/>
              </a:rPr>
              <a:t> </a:t>
            </a:r>
            <a:r>
              <a:rPr lang="sk-SK" sz="1600" dirty="0" err="1" smtClean="0">
                <a:effectLst/>
              </a:rPr>
              <a:t>formular</a:t>
            </a:r>
            <a:r>
              <a:rPr lang="sk-SK" sz="1600" dirty="0" smtClean="0">
                <a:effectLst/>
              </a:rPr>
              <a:t> je pole</a:t>
            </a: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379673" y="454967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Potom sa pomocou bodkovej syntaxe </a:t>
            </a:r>
            <a:r>
              <a:rPr lang="sk-SK" dirty="0" smtClean="0"/>
              <a:t>zapíše:</a:t>
            </a:r>
            <a:endParaRPr lang="en-US" dirty="0"/>
          </a:p>
          <a:p>
            <a:r>
              <a:rPr lang="sk-SK" dirty="0"/>
              <a:t> </a:t>
            </a:r>
            <a:endParaRPr lang="en-US" dirty="0"/>
          </a:p>
          <a:p>
            <a:pPr lvl="0"/>
            <a:r>
              <a:rPr lang="sk-SK" dirty="0" smtClean="0"/>
              <a:t>	</a:t>
            </a:r>
            <a:r>
              <a:rPr lang="sk-SK" dirty="0" err="1" smtClean="0"/>
              <a:t>objekt</a:t>
            </a:r>
            <a:r>
              <a:rPr lang="sk-SK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podobjekt</a:t>
            </a:r>
            <a:r>
              <a:rPr lang="sk-SK" dirty="0"/>
              <a:t>, </a:t>
            </a:r>
            <a:endParaRPr lang="en-US" dirty="0"/>
          </a:p>
          <a:p>
            <a:pPr lvl="0"/>
            <a:r>
              <a:rPr lang="sk-SK" dirty="0" smtClean="0"/>
              <a:t>	</a:t>
            </a:r>
            <a:r>
              <a:rPr lang="sk-SK" dirty="0" err="1" smtClean="0"/>
              <a:t>objekt</a:t>
            </a:r>
            <a:r>
              <a:rPr lang="sk-SK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vlastnosť</a:t>
            </a:r>
            <a:endParaRPr lang="en-US" dirty="0"/>
          </a:p>
          <a:p>
            <a:pPr lvl="0"/>
            <a:r>
              <a:rPr lang="sk-SK" dirty="0" smtClean="0"/>
              <a:t>	</a:t>
            </a:r>
            <a:r>
              <a:rPr lang="sk-SK" dirty="0" err="1" smtClean="0"/>
              <a:t>objekt</a:t>
            </a:r>
            <a:r>
              <a:rPr lang="sk-SK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metoda</a:t>
            </a:r>
            <a:r>
              <a:rPr lang="sk-SK" dirty="0" smtClean="0"/>
              <a:t> ().</a:t>
            </a:r>
          </a:p>
          <a:p>
            <a:pPr lvl="0"/>
            <a:r>
              <a:rPr lang="sk-SK" dirty="0" err="1" smtClean="0"/>
              <a:t>Napr.document.write</a:t>
            </a:r>
            <a:endParaRPr lang="sk-SK" dirty="0" smtClean="0"/>
          </a:p>
          <a:p>
            <a:pPr lvl="0"/>
            <a:r>
              <a:rPr lang="sk-SK" dirty="0" err="1" smtClean="0"/>
              <a:t>Document</a:t>
            </a:r>
            <a:r>
              <a:rPr lang="sk-SK" dirty="0" smtClean="0"/>
              <a:t> je </a:t>
            </a:r>
            <a:r>
              <a:rPr lang="sk-SK" dirty="0" err="1" smtClean="0"/>
              <a:t>objekt,write</a:t>
            </a:r>
            <a:r>
              <a:rPr lang="sk-SK" dirty="0" smtClean="0"/>
              <a:t> </a:t>
            </a:r>
            <a:r>
              <a:rPr lang="sk-SK" dirty="0" err="1" smtClean="0"/>
              <a:t>je</a:t>
            </a:r>
            <a:r>
              <a:rPr lang="sk-SK" dirty="0" smtClean="0"/>
              <a:t> metóda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objektom a metódam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window</a:t>
            </a:r>
            <a:r>
              <a:rPr lang="sk-SK" dirty="0" err="1">
                <a:effectLst/>
              </a:rPr>
              <a:t>.</a:t>
            </a: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document</a:t>
            </a:r>
            <a:r>
              <a:rPr lang="sk-SK" dirty="0" err="1">
                <a:effectLst/>
              </a:rPr>
              <a:t>.</a:t>
            </a: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write</a:t>
            </a:r>
            <a:r>
              <a:rPr lang="sk-SK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();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sz="1600" dirty="0">
                <a:effectLst/>
              </a:rPr>
              <a:t>znamená </a:t>
            </a:r>
            <a:r>
              <a:rPr lang="sk-SK" sz="1600" dirty="0" err="1">
                <a:effectLst/>
              </a:rPr>
              <a:t>to,že</a:t>
            </a:r>
            <a:r>
              <a:rPr lang="sk-SK" sz="1600" dirty="0">
                <a:effectLst/>
              </a:rPr>
              <a:t> na objekt </a:t>
            </a:r>
            <a:r>
              <a:rPr lang="sk-SK" sz="1600" dirty="0" err="1">
                <a:effectLst/>
              </a:rPr>
              <a:t>document</a:t>
            </a:r>
            <a:r>
              <a:rPr lang="sk-SK" sz="1600" dirty="0">
                <a:effectLst/>
              </a:rPr>
              <a:t> </a:t>
            </a:r>
            <a:r>
              <a:rPr lang="sk-SK" sz="1600" dirty="0" smtClean="0">
                <a:effectLst/>
              </a:rPr>
              <a:t>sme </a:t>
            </a:r>
            <a:r>
              <a:rPr lang="sk-SK" sz="1600" dirty="0">
                <a:effectLst/>
              </a:rPr>
              <a:t>použili metódu </a:t>
            </a:r>
            <a:r>
              <a:rPr lang="sk-SK" sz="1600" dirty="0" err="1" smtClean="0">
                <a:effectLst/>
              </a:rPr>
              <a:t>write</a:t>
            </a:r>
            <a:endParaRPr lang="sk-SK" sz="1600" dirty="0" smtClean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document</a:t>
            </a:r>
            <a:r>
              <a:rPr lang="sk-SK" dirty="0" err="1">
                <a:effectLst/>
              </a:rPr>
              <a:t>.</a:t>
            </a: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getElementById</a:t>
            </a:r>
            <a:r>
              <a:rPr lang="sk-SK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(reťazec).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dirty="0" smtClean="0">
                <a:effectLst/>
              </a:rPr>
              <a:t> </a:t>
            </a:r>
            <a:r>
              <a:rPr lang="sk-SK" sz="1600" dirty="0">
                <a:effectLst/>
              </a:rPr>
              <a:t>metódou </a:t>
            </a:r>
            <a:r>
              <a:rPr lang="sk-SK" sz="1600" dirty="0" err="1">
                <a:effectLst/>
              </a:rPr>
              <a:t>document</a:t>
            </a:r>
            <a:r>
              <a:rPr lang="sk-SK" sz="16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getElementById</a:t>
            </a:r>
            <a:r>
              <a:rPr lang="sk-SK" sz="1600" dirty="0">
                <a:effectLst/>
              </a:rPr>
              <a:t> </a:t>
            </a:r>
            <a:r>
              <a:rPr lang="sk-SK" sz="1600" dirty="0" smtClean="0">
                <a:effectLst/>
              </a:rPr>
              <a:t>dokážeme  </a:t>
            </a:r>
            <a:r>
              <a:rPr lang="sk-SK" sz="1600" dirty="0">
                <a:effectLst/>
              </a:rPr>
              <a:t>sprístupniť skriptu ľubovoľný </a:t>
            </a:r>
            <a:r>
              <a:rPr lang="sk-SK" sz="1600" dirty="0" smtClean="0">
                <a:effectLst/>
              </a:rPr>
              <a:t>	prvok </a:t>
            </a:r>
            <a:r>
              <a:rPr lang="sk-SK" sz="1600" dirty="0">
                <a:effectLst/>
              </a:rPr>
              <a:t>na stránke, ktorý má nastavené </a:t>
            </a:r>
            <a:r>
              <a:rPr lang="sk-SK" sz="1600" dirty="0" err="1">
                <a:effectLst/>
              </a:rPr>
              <a:t>id</a:t>
            </a:r>
            <a:r>
              <a:rPr lang="sk-SK" sz="1600" dirty="0">
                <a:effectLst/>
              </a:rPr>
              <a:t> = "</a:t>
            </a:r>
            <a:r>
              <a:rPr lang="sk-SK" sz="16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reťazec</a:t>
            </a:r>
            <a:r>
              <a:rPr lang="sk-SK" sz="1600" dirty="0">
                <a:effectLst/>
              </a:rPr>
              <a:t>". </a:t>
            </a: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sk-SK" dirty="0" smtClean="0"/>
              <a:t>Pod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dokumentom</a:t>
            </a:r>
            <a:r>
              <a:rPr lang="sk-SK" dirty="0" smtClean="0"/>
              <a:t> rozumieme okno html dokumentu(stránky)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06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u="sng" dirty="0" err="1" smtClean="0">
                <a:effectLst/>
              </a:rPr>
              <a:t>PR.Použitia</a:t>
            </a:r>
            <a:r>
              <a:rPr lang="sk-SK" sz="2400" u="sng" dirty="0" smtClean="0">
                <a:effectLst/>
              </a:rPr>
              <a:t> </a:t>
            </a:r>
            <a:r>
              <a:rPr lang="sk-SK" sz="2400" u="sng" dirty="0">
                <a:effectLst/>
              </a:rPr>
              <a:t>predchádzajúcej výberovej </a:t>
            </a:r>
            <a:r>
              <a:rPr lang="sk-SK" sz="2400" u="sng" dirty="0" err="1">
                <a:effectLst/>
              </a:rPr>
              <a:t>metódy,funkcie</a:t>
            </a:r>
            <a:r>
              <a:rPr lang="sk-SK" sz="2400" u="sng" dirty="0">
                <a:effectLst/>
              </a:rPr>
              <a:t> a </a:t>
            </a:r>
            <a:r>
              <a:rPr lang="sk-SK" sz="2400" u="sng" dirty="0" smtClean="0">
                <a:effectLst/>
              </a:rPr>
              <a:t> metódy usporiadania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6" y="1484784"/>
            <a:ext cx="73628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3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0" y="260648"/>
            <a:ext cx="134257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" y="2636912"/>
            <a:ext cx="8172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" y="4581128"/>
            <a:ext cx="81629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3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objektom a metódam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effectLst/>
              </a:rPr>
              <a:t>Javascript</a:t>
            </a:r>
            <a:r>
              <a:rPr lang="sk-SK" sz="2400" dirty="0">
                <a:effectLst/>
              </a:rPr>
              <a:t> vie pristupovať:</a:t>
            </a:r>
            <a:endParaRPr lang="en-US" sz="2400" b="1" dirty="0">
              <a:effectLst/>
            </a:endParaRPr>
          </a:p>
          <a:p>
            <a:r>
              <a:rPr lang="sk-SK" sz="2400" dirty="0">
                <a:effectLst/>
              </a:rPr>
              <a:t> 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• k objektom okna prehliadača (</a:t>
            </a:r>
            <a:r>
              <a:rPr lang="sk-SK" sz="2400" dirty="0" err="1">
                <a:effectLst/>
              </a:rPr>
              <a:t>window</a:t>
            </a:r>
            <a:r>
              <a:rPr lang="sk-SK" sz="2400" dirty="0" smtClean="0">
                <a:effectLst/>
              </a:rPr>
              <a:t>)</a:t>
            </a:r>
          </a:p>
          <a:p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• cez neho aj k prvkom stránky (</a:t>
            </a:r>
            <a:r>
              <a:rPr lang="sk-SK" sz="2400" dirty="0" err="1">
                <a:effectLst/>
              </a:rPr>
              <a:t>window.document</a:t>
            </a:r>
            <a:r>
              <a:rPr lang="sk-SK" sz="2400" dirty="0">
                <a:effectLst/>
              </a:rPr>
              <a:t>), ktoré majú úzku väzbu na jazyk </a:t>
            </a:r>
            <a:r>
              <a:rPr lang="sk-SK" sz="2400" dirty="0" smtClean="0">
                <a:effectLst/>
              </a:rPr>
              <a:t>HTML</a:t>
            </a:r>
          </a:p>
          <a:p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• k zabudovaným objektom (</a:t>
            </a:r>
            <a:r>
              <a:rPr lang="sk-SK" sz="2400" dirty="0" err="1">
                <a:effectLst/>
              </a:rPr>
              <a:t>Date</a:t>
            </a:r>
            <a:r>
              <a:rPr lang="sk-SK" sz="2400" dirty="0">
                <a:effectLst/>
              </a:rPr>
              <a:t>, </a:t>
            </a:r>
            <a:r>
              <a:rPr lang="sk-SK" sz="2400" dirty="0" err="1">
                <a:effectLst/>
              </a:rPr>
              <a:t>Math</a:t>
            </a:r>
            <a:r>
              <a:rPr lang="sk-SK" sz="2400" dirty="0">
                <a:effectLst/>
              </a:rPr>
              <a:t>, </a:t>
            </a:r>
            <a:r>
              <a:rPr lang="sk-SK" sz="2400" dirty="0" err="1">
                <a:effectLst/>
              </a:rPr>
              <a:t>string</a:t>
            </a:r>
            <a:r>
              <a:rPr lang="sk-SK" sz="2400" dirty="0">
                <a:effectLst/>
              </a:rPr>
              <a:t>).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81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objektom a metódam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effectLst/>
              </a:rPr>
              <a:t>Prehľad objektov</a:t>
            </a:r>
            <a:endParaRPr lang="en-US" dirty="0">
              <a:effectLst/>
            </a:endParaRPr>
          </a:p>
          <a:p>
            <a:pPr lvl="0"/>
            <a:r>
              <a:rPr lang="sk-SK" u="sng" dirty="0">
                <a:effectLst/>
                <a:hlinkClick r:id="rId2"/>
              </a:rPr>
              <a:t>Objekt </a:t>
            </a:r>
            <a:r>
              <a:rPr lang="sk-SK" u="sng" dirty="0" err="1" smtClean="0">
                <a:effectLst/>
                <a:hlinkClick r:id="rId2"/>
              </a:rPr>
              <a:t>window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3"/>
              </a:rPr>
              <a:t>Objekt </a:t>
            </a:r>
            <a:r>
              <a:rPr lang="sk-SK" u="sng" dirty="0" err="1" smtClean="0">
                <a:effectLst/>
                <a:hlinkClick r:id="rId3"/>
              </a:rPr>
              <a:t>window.event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4"/>
              </a:rPr>
              <a:t>Objekt </a:t>
            </a:r>
            <a:r>
              <a:rPr lang="sk-SK" u="sng" dirty="0" err="1" smtClean="0">
                <a:effectLst/>
                <a:hlinkClick r:id="rId4"/>
              </a:rPr>
              <a:t>document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5"/>
              </a:rPr>
              <a:t>Objekt </a:t>
            </a:r>
            <a:r>
              <a:rPr lang="sk-SK" u="sng" dirty="0" err="1" smtClean="0">
                <a:effectLst/>
                <a:hlinkClick r:id="rId5"/>
              </a:rPr>
              <a:t>String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6"/>
              </a:rPr>
              <a:t>Objekt </a:t>
            </a:r>
            <a:r>
              <a:rPr lang="sk-SK" u="sng" dirty="0" err="1" smtClean="0">
                <a:effectLst/>
                <a:hlinkClick r:id="rId6"/>
              </a:rPr>
              <a:t>Date</a:t>
            </a:r>
            <a:endParaRPr lang="sk-SK" u="sng" dirty="0" smtClean="0">
              <a:effectLst/>
            </a:endParaRPr>
          </a:p>
          <a:p>
            <a:r>
              <a:rPr lang="sk-SK" u="sng" dirty="0">
                <a:effectLst/>
              </a:rPr>
              <a:t>Objekt </a:t>
            </a:r>
            <a:r>
              <a:rPr lang="sk-SK" u="sng" dirty="0" err="1" smtClean="0">
                <a:effectLst/>
              </a:rPr>
              <a:t>Math</a:t>
            </a:r>
            <a:endParaRPr lang="sk-SK" u="sng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58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effectLst/>
              </a:rPr>
              <a:t>OBJEKT DOCUMENT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14800"/>
          </a:xfrm>
        </p:spPr>
        <p:txBody>
          <a:bodyPr/>
          <a:lstStyle/>
          <a:p>
            <a:r>
              <a:rPr lang="sk-SK" sz="2000" dirty="0">
                <a:effectLst/>
              </a:rPr>
              <a:t>Objekt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effectLst/>
              </a:rPr>
              <a:t>document</a:t>
            </a:r>
            <a:r>
              <a:rPr lang="sk-SK" sz="2000" dirty="0">
                <a:effectLst/>
              </a:rPr>
              <a:t> je najdôležitejším objektom, ku ktorému JavaScript pristupuje. </a:t>
            </a:r>
            <a:endParaRPr lang="sk-SK" sz="2000" dirty="0" smtClean="0">
              <a:effectLst/>
            </a:endParaRPr>
          </a:p>
          <a:p>
            <a:r>
              <a:rPr lang="sk-SK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Document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>
                <a:effectLst/>
              </a:rPr>
              <a:t>v sebe obsahuje všetko, čo je nejakým spôsobom spojené s aktuálnou stránkou.</a:t>
            </a:r>
            <a:endParaRPr lang="en-US" sz="2000" dirty="0">
              <a:effectLst/>
            </a:endParaRPr>
          </a:p>
          <a:p>
            <a:r>
              <a:rPr lang="sk-SK" sz="2000" dirty="0">
                <a:effectLst/>
              </a:rPr>
              <a:t>Cez objekt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effectLst/>
              </a:rPr>
              <a:t>document</a:t>
            </a:r>
            <a:r>
              <a:rPr lang="sk-SK" sz="2000" dirty="0">
                <a:effectLst/>
              </a:rPr>
              <a:t> sa pristupuje k obrázkom, formulárom, odkazom, k farbám atď. </a:t>
            </a:r>
            <a:endParaRPr lang="sk-SK" sz="2000" dirty="0" smtClean="0">
              <a:effectLst/>
            </a:endParaRPr>
          </a:p>
          <a:p>
            <a:r>
              <a:rPr lang="sk-SK" sz="2000" dirty="0" smtClean="0">
                <a:effectLst/>
              </a:rPr>
              <a:t>K</a:t>
            </a:r>
            <a:r>
              <a:rPr lang="sk-SK" sz="2000" dirty="0">
                <a:effectLst/>
              </a:rPr>
              <a:t> objektom dokumentu pristupujeme </a:t>
            </a:r>
            <a:r>
              <a:rPr lang="sk-SK" sz="2000" dirty="0" err="1">
                <a:effectLst/>
              </a:rPr>
              <a:t>preto,aby</a:t>
            </a:r>
            <a:r>
              <a:rPr lang="sk-SK" sz="2000" dirty="0">
                <a:effectLst/>
              </a:rPr>
              <a:t> sme ich mohli  použiť. Napríklad možno zmeniť: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obrázok, 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 hodnota v políčku formulára, 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spustiť hudba,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 meniť farby dokumentu atď. 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92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Formuláre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2203621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V súčasnosti sa objavuje v Internete čoraz viac stránok, ktoré s návštevníkom komunikujú prostredníctvom prvkov formulára. </a:t>
            </a:r>
            <a:endParaRPr lang="sk-SK" sz="2400" dirty="0" smtClean="0">
              <a:effectLst/>
            </a:endParaRPr>
          </a:p>
          <a:p>
            <a:r>
              <a:rPr lang="sk-SK" sz="2400" dirty="0" smtClean="0">
                <a:effectLst/>
              </a:rPr>
              <a:t>Formulárové </a:t>
            </a:r>
            <a:r>
              <a:rPr lang="sk-SK" sz="2400" dirty="0">
                <a:effectLst/>
              </a:rPr>
              <a:t>prvky sprostredkúvajú výmenu informácií medzi nami a </a:t>
            </a:r>
            <a:r>
              <a:rPr lang="sk-SK" sz="2400" dirty="0" err="1">
                <a:effectLst/>
              </a:rPr>
              <a:t>webovským</a:t>
            </a:r>
            <a:r>
              <a:rPr lang="sk-SK" sz="2400" dirty="0">
                <a:effectLst/>
              </a:rPr>
              <a:t> serverom</a:t>
            </a:r>
            <a:r>
              <a:rPr lang="sk-SK" sz="2400" dirty="0" smtClean="0">
                <a:effectLst/>
              </a:rPr>
              <a:t>,</a:t>
            </a:r>
          </a:p>
          <a:p>
            <a:r>
              <a:rPr lang="sk-SK" sz="2400" dirty="0" smtClean="0">
                <a:effectLst/>
              </a:rPr>
              <a:t>Tento </a:t>
            </a:r>
            <a:r>
              <a:rPr lang="sk-SK" sz="2400" dirty="0">
                <a:effectLst/>
              </a:rPr>
              <a:t>ich spracováva a vyhodnocuje</a:t>
            </a:r>
            <a:r>
              <a:rPr lang="sk-SK" sz="2400" dirty="0" smtClean="0">
                <a:effectLst/>
              </a:rPr>
              <a:t>,</a:t>
            </a:r>
          </a:p>
          <a:p>
            <a:r>
              <a:rPr lang="sk-SK" sz="2400" dirty="0" smtClean="0">
                <a:effectLst/>
              </a:rPr>
              <a:t>prípadne </a:t>
            </a:r>
            <a:r>
              <a:rPr lang="sk-SK" sz="2400" dirty="0">
                <a:effectLst/>
              </a:rPr>
              <a:t>slúžia iba na kontrolu vstupných údajov formulára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Každý formulár je treba  pomenovať</a:t>
            </a:r>
            <a:endParaRPr lang="en-US" sz="2400" dirty="0"/>
          </a:p>
        </p:txBody>
      </p:sp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44216" cy="1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8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6162" y="1124744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SYNTAX DEFINOVANIA FORMULÁRA: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 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 </a:t>
            </a:r>
            <a:r>
              <a:rPr lang="sk-SK" sz="2400" b="1" dirty="0" err="1">
                <a:effectLst/>
              </a:rPr>
              <a:t>name</a:t>
            </a:r>
            <a:r>
              <a:rPr lang="sk-SK" sz="2400" dirty="0" err="1">
                <a:effectLst/>
              </a:rPr>
              <a:t>="menoFormulara</a:t>
            </a:r>
            <a:r>
              <a:rPr lang="sk-SK" sz="2400" dirty="0">
                <a:effectLst/>
              </a:rPr>
              <a:t>"&gt;</a:t>
            </a:r>
            <a:endParaRPr lang="en-US" sz="24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Vstupné Pole1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Vstupné Pole2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.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.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Potvrdzovací prvok </a:t>
            </a:r>
            <a:endParaRPr lang="en-US" sz="2000" dirty="0">
              <a:effectLst/>
            </a:endParaRPr>
          </a:p>
          <a:p>
            <a:r>
              <a:rPr lang="sk-SK" sz="2400" dirty="0">
                <a:effectLst/>
              </a:rPr>
              <a:t>&lt;/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&gt;</a:t>
            </a:r>
            <a:endParaRPr lang="en-US" sz="2400" b="1" dirty="0">
              <a:effectLst/>
            </a:endParaRPr>
          </a:p>
          <a:p>
            <a:endParaRPr lang="en-US" sz="2400" dirty="0"/>
          </a:p>
        </p:txBody>
      </p:sp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44216" cy="1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83568" y="522920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Následne potom v našich </a:t>
            </a:r>
            <a:r>
              <a:rPr lang="sk-SK" dirty="0" err="1"/>
              <a:t>skriptoch</a:t>
            </a:r>
            <a:r>
              <a:rPr lang="sk-SK" dirty="0"/>
              <a:t>  pracujeme s formulárom už len </a:t>
            </a:r>
            <a:r>
              <a:rPr lang="sk-SK" dirty="0" smtClean="0"/>
              <a:t>prostredníctvom: </a:t>
            </a:r>
            <a:r>
              <a:rPr lang="sk-SK" dirty="0" err="1" smtClean="0"/>
              <a:t>document</a:t>
            </a:r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MenoFormulara</a:t>
            </a:r>
            <a:r>
              <a:rPr lang="sk-SK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0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dirty="0">
                <a:effectLst/>
              </a:rPr>
              <a:t>3</a:t>
            </a:r>
            <a:r>
              <a:rPr lang="sk-SK" sz="2400" u="sng" dirty="0" smtClean="0">
                <a:effectLst/>
              </a:rPr>
              <a:t>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err="1">
                <a:effectLst/>
              </a:rPr>
              <a:t>scriptu</a:t>
            </a:r>
            <a:r>
              <a:rPr lang="sk-SK" sz="2400" u="sng" dirty="0">
                <a:effectLst/>
              </a:rPr>
              <a:t> priamo do  </a:t>
            </a:r>
            <a:r>
              <a:rPr lang="sk-SK" sz="2400" u="sng" dirty="0" smtClean="0">
                <a:effectLst/>
              </a:rPr>
              <a:t>prvku </a:t>
            </a:r>
            <a:r>
              <a:rPr lang="sk-SK" sz="2400" u="sng" dirty="0">
                <a:effectLst/>
              </a:rPr>
              <a:t>HTML dokumentu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048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85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0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6162" y="1124744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SYNTAX </a:t>
            </a:r>
            <a:r>
              <a:rPr lang="sk-SK" sz="2400" dirty="0" smtClean="0">
                <a:effectLst/>
              </a:rPr>
              <a:t>ZOSKUPENIA </a:t>
            </a:r>
            <a:r>
              <a:rPr lang="sk-SK" sz="2400" dirty="0">
                <a:effectLst/>
              </a:rPr>
              <a:t>FORMULÁRA: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 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 </a:t>
            </a:r>
            <a:r>
              <a:rPr lang="sk-SK" sz="2400" b="1" dirty="0" err="1">
                <a:effectLst/>
              </a:rPr>
              <a:t>name</a:t>
            </a:r>
            <a:r>
              <a:rPr lang="sk-SK" sz="2400" dirty="0" err="1">
                <a:effectLst/>
              </a:rPr>
              <a:t>="menoFormulara</a:t>
            </a:r>
            <a:r>
              <a:rPr lang="sk-SK" sz="2400" dirty="0">
                <a:effectLst/>
              </a:rPr>
              <a:t>"&gt;</a:t>
            </a:r>
            <a:endParaRPr lang="en-US" sz="24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 &lt;</a:t>
            </a:r>
            <a:r>
              <a:rPr lang="sk-SK" sz="2000" dirty="0" err="1">
                <a:effectLst/>
              </a:rPr>
              <a:t>fieldset</a:t>
            </a:r>
            <a:r>
              <a:rPr lang="sk-SK" sz="2000" dirty="0">
                <a:effectLst/>
              </a:rPr>
              <a:t>&gt; </a:t>
            </a:r>
          </a:p>
          <a:p>
            <a:pPr lvl="1"/>
            <a:r>
              <a:rPr lang="sk-SK" sz="2000" dirty="0">
                <a:effectLst/>
              </a:rPr>
              <a:t>            &lt;</a:t>
            </a:r>
            <a:r>
              <a:rPr lang="sk-SK" sz="2000" dirty="0" err="1">
                <a:effectLst/>
              </a:rPr>
              <a:t>legend</a:t>
            </a:r>
            <a:r>
              <a:rPr lang="sk-SK" sz="2000" dirty="0">
                <a:effectLst/>
              </a:rPr>
              <a:t>&gt; </a:t>
            </a:r>
            <a:r>
              <a:rPr lang="sk-SK" sz="2000" dirty="0" smtClean="0">
                <a:effectLst/>
              </a:rPr>
              <a:t>Meno legendy&lt;/</a:t>
            </a:r>
            <a:r>
              <a:rPr lang="sk-SK" sz="2000" dirty="0" err="1">
                <a:effectLst/>
              </a:rPr>
              <a:t>legend</a:t>
            </a:r>
            <a:r>
              <a:rPr lang="sk-SK" sz="2000" dirty="0">
                <a:effectLst/>
              </a:rPr>
              <a:t>&gt;</a:t>
            </a:r>
            <a:endParaRPr lang="sk-SK" sz="2000" dirty="0" smtClean="0">
              <a:effectLst/>
            </a:endParaRPr>
          </a:p>
          <a:p>
            <a:pPr lvl="4"/>
            <a:r>
              <a:rPr lang="sk-SK" sz="1200" dirty="0" smtClean="0">
                <a:effectLst/>
              </a:rPr>
              <a:t>Vstupné </a:t>
            </a:r>
            <a:r>
              <a:rPr lang="sk-SK" sz="1200" dirty="0">
                <a:effectLst/>
              </a:rPr>
              <a:t>Pole1</a:t>
            </a:r>
            <a:endParaRPr lang="en-US" sz="1200" dirty="0">
              <a:effectLst/>
            </a:endParaRPr>
          </a:p>
          <a:p>
            <a:pPr lvl="4"/>
            <a:r>
              <a:rPr lang="sk-SK" sz="1200" dirty="0">
                <a:effectLst/>
              </a:rPr>
              <a:t>Vstupné Pole2</a:t>
            </a:r>
            <a:endParaRPr lang="en-US" sz="1200" dirty="0">
              <a:effectLst/>
            </a:endParaRPr>
          </a:p>
          <a:p>
            <a:pPr lvl="4"/>
            <a:r>
              <a:rPr lang="sk-SK" sz="1200" dirty="0">
                <a:effectLst/>
              </a:rPr>
              <a:t>.</a:t>
            </a:r>
            <a:endParaRPr lang="en-US" sz="1200" dirty="0">
              <a:effectLst/>
            </a:endParaRPr>
          </a:p>
          <a:p>
            <a:pPr lvl="4"/>
            <a:r>
              <a:rPr lang="sk-SK" sz="1200" dirty="0" smtClean="0">
                <a:effectLst/>
              </a:rPr>
              <a:t>.Potvrdzovací prvok</a:t>
            </a:r>
          </a:p>
          <a:p>
            <a:pPr lvl="2"/>
            <a:r>
              <a:rPr lang="sk-SK" sz="1600" dirty="0" smtClean="0">
                <a:effectLst/>
              </a:rPr>
              <a:t>&lt;/</a:t>
            </a:r>
            <a:r>
              <a:rPr lang="sk-SK" sz="1600" dirty="0" err="1" smtClean="0">
                <a:effectLst/>
              </a:rPr>
              <a:t>fieldset</a:t>
            </a:r>
            <a:endParaRPr lang="sk-SK" sz="1600" dirty="0" smtClean="0">
              <a:effectLst/>
            </a:endParaRPr>
          </a:p>
          <a:p>
            <a:pPr marL="457200" lvl="1" indent="0">
              <a:buNone/>
            </a:pPr>
            <a:endParaRPr lang="en-US" sz="2000" dirty="0">
              <a:effectLst/>
            </a:endParaRPr>
          </a:p>
          <a:p>
            <a:r>
              <a:rPr lang="sk-SK" sz="2400" dirty="0">
                <a:effectLst/>
              </a:rPr>
              <a:t>&lt;/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&gt;</a:t>
            </a:r>
            <a:endParaRPr lang="en-US" sz="2400" b="1" dirty="0">
              <a:effectLst/>
            </a:endParaRPr>
          </a:p>
          <a:p>
            <a:endParaRPr lang="en-US" sz="2400" dirty="0"/>
          </a:p>
        </p:txBody>
      </p:sp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44216" cy="1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57332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FIELDSET vytvorí rámik okolo prvkov formulára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K </a:t>
            </a:r>
            <a:r>
              <a:rPr lang="sk-SK" sz="1600" b="1" dirty="0">
                <a:effectLst/>
              </a:rPr>
              <a:t>prvkom formulára</a:t>
            </a:r>
            <a:r>
              <a:rPr lang="sk-SK" sz="1600" dirty="0">
                <a:effectLst/>
              </a:rPr>
              <a:t> , či už ide o vstupné políčka alebo odosielajúce tlačidla, sa dostaneme nasledovne:</a:t>
            </a:r>
            <a:endParaRPr lang="en-US" sz="16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1600" dirty="0" smtClean="0">
                <a:effectLst/>
              </a:rPr>
              <a:t>	var </a:t>
            </a:r>
            <a:r>
              <a:rPr lang="sk-SK" sz="1600" dirty="0" err="1">
                <a:effectLst/>
              </a:rPr>
              <a:t>policko</a:t>
            </a:r>
            <a:r>
              <a:rPr lang="sk-SK" sz="1600" dirty="0">
                <a:effectLst/>
              </a:rPr>
              <a:t> = </a:t>
            </a:r>
            <a:r>
              <a:rPr lang="sk-SK" sz="1600" dirty="0" err="1">
                <a:effectLst/>
              </a:rPr>
              <a:t>menoFormulara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b="1" dirty="0" err="1">
                <a:effectLst/>
              </a:rPr>
              <a:t>menoPolicka</a:t>
            </a:r>
            <a:r>
              <a:rPr lang="sk-SK" sz="1600" dirty="0">
                <a:effectLst/>
              </a:rPr>
              <a:t>;</a:t>
            </a:r>
            <a:endParaRPr lang="en-US" sz="16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1600" dirty="0" smtClean="0">
                <a:effectLst/>
              </a:rPr>
              <a:t>	var </a:t>
            </a:r>
            <a:r>
              <a:rPr lang="sk-SK" sz="1600" dirty="0" err="1" smtClean="0">
                <a:effectLst/>
              </a:rPr>
              <a:t>tlacidlo</a:t>
            </a:r>
            <a:r>
              <a:rPr lang="sk-SK" sz="1600" dirty="0" smtClean="0">
                <a:effectLst/>
              </a:rPr>
              <a:t> </a:t>
            </a:r>
            <a:r>
              <a:rPr lang="sk-SK" sz="1600" dirty="0">
                <a:effectLst/>
              </a:rPr>
              <a:t>= </a:t>
            </a:r>
            <a:r>
              <a:rPr lang="sk-SK" sz="1600" dirty="0" err="1">
                <a:effectLst/>
              </a:rPr>
              <a:t>menoFormulara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b="1" dirty="0" err="1">
                <a:effectLst/>
              </a:rPr>
              <a:t>menoTlacidla</a:t>
            </a:r>
            <a:r>
              <a:rPr lang="sk-SK" sz="1600" dirty="0" smtClean="0">
                <a:effectLst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effectLst/>
              </a:rPr>
              <a:t>Väčšinou </a:t>
            </a:r>
            <a:r>
              <a:rPr lang="sk-SK" sz="1600" dirty="0">
                <a:effectLst/>
              </a:rPr>
              <a:t>nás z formulárových políčok zaujíma hlavne </a:t>
            </a:r>
            <a:r>
              <a:rPr lang="sk-SK" sz="1600" b="1" dirty="0">
                <a:effectLst/>
              </a:rPr>
              <a:t>hodnota</a:t>
            </a:r>
            <a:r>
              <a:rPr lang="sk-SK" sz="1600" dirty="0">
                <a:effectLst/>
              </a:rPr>
              <a:t> , </a:t>
            </a:r>
            <a:r>
              <a:rPr lang="sk-SK" sz="1600" dirty="0" err="1">
                <a:effectLst/>
              </a:rPr>
              <a:t>tj</a:t>
            </a:r>
            <a:r>
              <a:rPr lang="sk-SK" sz="1600" dirty="0">
                <a:effectLst/>
              </a:rPr>
              <a:t>. Vlastnosť </a:t>
            </a:r>
            <a:r>
              <a:rPr lang="sk-SK" sz="16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value</a:t>
            </a:r>
            <a:r>
              <a:rPr lang="sk-SK" sz="1600" dirty="0" smtClean="0">
                <a:effectLst/>
              </a:rPr>
              <a:t>. Tuto získame takto:</a:t>
            </a:r>
            <a:r>
              <a:rPr lang="sk-SK" sz="1600" dirty="0">
                <a:effectLst/>
              </a:rPr>
              <a:t> </a:t>
            </a:r>
            <a:endParaRPr lang="sk-SK" sz="16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var hodnota = </a:t>
            </a:r>
            <a:r>
              <a:rPr lang="sk-SK" sz="1600" dirty="0" err="1">
                <a:effectLst/>
              </a:rPr>
              <a:t>menoFormulara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menoPrvku.</a:t>
            </a:r>
            <a:r>
              <a:rPr lang="sk-SK" sz="1600" b="1" dirty="0" err="1">
                <a:effectLst/>
              </a:rPr>
              <a:t>value</a:t>
            </a:r>
            <a:r>
              <a:rPr lang="sk-SK" sz="1600" dirty="0" smtClean="0">
                <a:effectLst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effectLst/>
              </a:rPr>
              <a:t>Hodnota premennej je textový reťazec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V prípade, že je potreba s hodnotou políčka pracovať ako s číslom, je na mieste obsah </a:t>
            </a:r>
            <a:r>
              <a:rPr lang="sk-SK" sz="1600" dirty="0" err="1">
                <a:effectLst/>
              </a:rPr>
              <a:t>value</a:t>
            </a:r>
            <a:r>
              <a:rPr lang="sk-SK" sz="1600" dirty="0">
                <a:effectLst/>
              </a:rPr>
              <a:t> previesť na </a:t>
            </a:r>
            <a:r>
              <a:rPr lang="sk-SK" sz="1600" dirty="0" smtClean="0">
                <a:effectLst/>
              </a:rPr>
              <a:t>číslo: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var </a:t>
            </a:r>
            <a:r>
              <a:rPr lang="sk-SK" sz="1600" dirty="0" err="1">
                <a:effectLst/>
              </a:rPr>
              <a:t>ciselnaHodnota</a:t>
            </a:r>
            <a:r>
              <a:rPr lang="sk-SK" sz="1600" dirty="0">
                <a:effectLst/>
              </a:rPr>
              <a:t> = </a:t>
            </a:r>
            <a:r>
              <a:rPr lang="sk-SK" sz="16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Number</a:t>
            </a:r>
            <a:r>
              <a:rPr lang="sk-SK" sz="1600" dirty="0">
                <a:effectLst/>
              </a:rPr>
              <a:t>(</a:t>
            </a:r>
            <a:r>
              <a:rPr lang="sk-SK" sz="1600" dirty="0" err="1">
                <a:effectLst/>
              </a:rPr>
              <a:t>policko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value</a:t>
            </a:r>
            <a:r>
              <a:rPr lang="sk-SK" sz="1600" dirty="0" smtClean="0">
                <a:effectLst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effectLst/>
              </a:rPr>
              <a:t>var </a:t>
            </a:r>
            <a:r>
              <a:rPr lang="sk-SK" sz="1600" dirty="0" err="1">
                <a:effectLst/>
              </a:rPr>
              <a:t>ciselnaHodnota</a:t>
            </a:r>
            <a:r>
              <a:rPr lang="sk-SK" sz="1600" dirty="0">
                <a:effectLst/>
              </a:rPr>
              <a:t> = </a:t>
            </a:r>
            <a:r>
              <a:rPr lang="sk-SK" sz="16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parseInt</a:t>
            </a:r>
            <a:r>
              <a:rPr lang="sk-SK" sz="1600" dirty="0">
                <a:effectLst/>
              </a:rPr>
              <a:t>(</a:t>
            </a:r>
            <a:r>
              <a:rPr lang="sk-SK" sz="1600" dirty="0" err="1">
                <a:effectLst/>
              </a:rPr>
              <a:t>policko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value</a:t>
            </a:r>
            <a:r>
              <a:rPr lang="sk-SK" sz="1600" dirty="0" smtClean="0">
                <a:effectLst/>
              </a:rPr>
              <a:t>);(pretypuje premennú celé číslo)</a:t>
            </a:r>
          </a:p>
          <a:p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endParaRPr lang="en-US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1763688" y="48033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VÝBER A SPRACOVANIE PRVKOV FORMULÁRA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1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142" y="1340768"/>
            <a:ext cx="8579296" cy="518457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2000" dirty="0" smtClean="0">
                <a:effectLst/>
              </a:rPr>
              <a:t>Vstup typu </a:t>
            </a:r>
            <a:r>
              <a:rPr lang="sk-SK" sz="2000" dirty="0" err="1" smtClean="0">
                <a:effectLst/>
              </a:rPr>
              <a:t>text-definuje</a:t>
            </a:r>
            <a:r>
              <a:rPr lang="sk-SK" sz="2000" dirty="0" smtClean="0">
                <a:effectLst/>
              </a:rPr>
              <a:t> jednoriadkové pole pre zadávanie textu</a:t>
            </a:r>
            <a:endParaRPr lang="en-US" sz="2000" dirty="0">
              <a:effectLst/>
            </a:endParaRPr>
          </a:p>
          <a:p>
            <a:pPr marL="457200" lvl="1" indent="0">
              <a:buNone/>
            </a:pPr>
            <a:r>
              <a:rPr lang="sk-SK" b="1" dirty="0" smtClean="0">
                <a:effectLst/>
              </a:rPr>
              <a:t>	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&lt;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/>
              </a:rPr>
              <a:t>input type =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"text"&gt;</a:t>
            </a: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sk-SK" sz="1800" dirty="0" smtClean="0">
                <a:effectLst/>
              </a:rPr>
              <a:t>T</a:t>
            </a:r>
            <a:r>
              <a:rPr lang="en-US" sz="1800" dirty="0" err="1" smtClean="0">
                <a:effectLst/>
              </a:rPr>
              <a:t>lačidlo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 </a:t>
            </a:r>
            <a:r>
              <a:rPr lang="en-US" sz="1800" b="1" dirty="0" err="1">
                <a:effectLst/>
              </a:rPr>
              <a:t>odosielanie</a:t>
            </a:r>
            <a:r>
              <a:rPr lang="en-US" sz="1800" dirty="0">
                <a:effectLst/>
              </a:rPr>
              <a:t> </a:t>
            </a:r>
            <a:r>
              <a:rPr lang="en-US" sz="1800" dirty="0" err="1">
                <a:effectLst/>
              </a:rPr>
              <a:t>údajov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formulára</a:t>
            </a:r>
            <a:r>
              <a:rPr lang="en-US" sz="1800" dirty="0">
                <a:effectLst/>
              </a:rPr>
              <a:t> </a:t>
            </a:r>
            <a:r>
              <a:rPr lang="sk-SK" sz="1800" dirty="0" smtClean="0">
                <a:effectLst/>
              </a:rPr>
              <a:t>na spracovanie serverom alebo funkciou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</a:rPr>
              <a:t>&lt;input type = "submit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sk-SK" sz="2000" b="1" dirty="0" smtClean="0">
                <a:effectLst/>
              </a:rPr>
              <a:t>Objavia sa v URL</a:t>
            </a:r>
            <a:r>
              <a:rPr lang="en-US" sz="2000" dirty="0">
                <a:effectLst/>
              </a:rPr>
              <a:t> </a:t>
            </a:r>
            <a:endParaRPr lang="sk-SK" sz="2000" dirty="0">
              <a:effectLst/>
            </a:endParaRPr>
          </a:p>
          <a:p>
            <a:r>
              <a:rPr lang="sk-SK" sz="1800" b="1" dirty="0" smtClean="0">
                <a:effectLst/>
              </a:rPr>
              <a:t>R</a:t>
            </a:r>
            <a:r>
              <a:rPr lang="en-US" sz="1800" b="1" dirty="0" err="1" smtClean="0">
                <a:effectLst/>
              </a:rPr>
              <a:t>esetovacie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>
                <a:effectLst/>
              </a:rPr>
              <a:t>tlačidlo</a:t>
            </a:r>
            <a:r>
              <a:rPr lang="en-US" sz="1800" b="1" dirty="0">
                <a:effectLst/>
              </a:rPr>
              <a:t>,</a:t>
            </a:r>
            <a:r>
              <a:rPr lang="en-US" sz="1800" dirty="0">
                <a:effectLst/>
              </a:rPr>
              <a:t> </a:t>
            </a:r>
            <a:r>
              <a:rPr lang="en-US" sz="1800" dirty="0" err="1">
                <a:effectLst/>
              </a:rPr>
              <a:t>ktoré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obnoví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všetky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hodnoty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formulára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predvolené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 smtClean="0">
                <a:effectLst/>
              </a:rPr>
              <a:t>hodnoty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endParaRPr lang="sk-SK" sz="1800" dirty="0">
              <a:effectLst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</a:rPr>
              <a:t>&lt;input type = "reset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sk-SK" sz="1800" b="1" dirty="0">
                <a:effectLst/>
              </a:rPr>
              <a:t>Vstup 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typu</a:t>
            </a:r>
            <a:r>
              <a:rPr lang="en-US" sz="1800" b="1" dirty="0">
                <a:effectLst/>
              </a:rPr>
              <a:t> </a:t>
            </a:r>
            <a:r>
              <a:rPr lang="sk-SK" sz="1800" b="1" dirty="0" smtClean="0">
                <a:effectLst/>
              </a:rPr>
              <a:t>tlačidlo</a:t>
            </a:r>
          </a:p>
          <a:p>
            <a:pPr marL="0" indent="0">
              <a:buNone/>
            </a:pPr>
            <a:r>
              <a:rPr lang="sk-SK" sz="1800" b="1" dirty="0" smtClean="0">
                <a:effectLst/>
              </a:rPr>
              <a:t>	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&lt;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</a:rPr>
              <a:t>input type = "button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"&gt;</a:t>
            </a:r>
            <a:endParaRPr lang="sk-SK" sz="24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sz="1600" b="1" dirty="0" err="1" smtClean="0">
                <a:effectLst/>
              </a:rPr>
              <a:t>Pr</a:t>
            </a:r>
            <a:r>
              <a:rPr lang="sk-SK" sz="1600" b="1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GB" sz="1600" b="1" dirty="0">
                <a:effectLst/>
              </a:rPr>
              <a:t>&lt;input type="button" </a:t>
            </a:r>
            <a:r>
              <a:rPr lang="en-GB" sz="1600" b="1" dirty="0" err="1">
                <a:effectLst/>
              </a:rPr>
              <a:t>onclick</a:t>
            </a:r>
            <a:r>
              <a:rPr lang="en-GB" sz="1600" b="1" dirty="0">
                <a:effectLst/>
              </a:rPr>
              <a:t>="alert('Hello World!')" value="Click Me!"&gt;</a:t>
            </a:r>
            <a:endParaRPr lang="en-US" sz="1600" b="1" dirty="0">
              <a:effectLst/>
            </a:endParaRPr>
          </a:p>
          <a:p>
            <a:endParaRPr lang="sk-SK" sz="1800" b="1" dirty="0">
              <a:effectLst/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lvl="1"/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07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" y="76200"/>
            <a:ext cx="8953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9" y="4581129"/>
            <a:ext cx="81724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52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142" y="1340768"/>
            <a:ext cx="8579296" cy="1368152"/>
          </a:xfrm>
        </p:spPr>
        <p:txBody>
          <a:bodyPr/>
          <a:lstStyle/>
          <a:p>
            <a:r>
              <a:rPr lang="sk-SK" sz="1800" dirty="0" smtClean="0">
                <a:effectLst/>
              </a:rPr>
              <a:t>Vstup typu </a:t>
            </a:r>
            <a:r>
              <a:rPr lang="sk-SK" sz="1800" dirty="0" err="1" smtClean="0">
                <a:effectLst/>
              </a:rPr>
              <a:t>radio-prepínač</a:t>
            </a:r>
            <a:endParaRPr lang="sk-SK" sz="1800" dirty="0" smtClean="0">
              <a:effectLst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 type = "radio"&gt;</a:t>
            </a:r>
            <a:endParaRPr lang="en-US" sz="18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1800" dirty="0" err="1">
                <a:effectLst/>
              </a:rPr>
              <a:t>Rádiové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tlačidlá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umožňujú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používateľovi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vybrať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jeden</a:t>
            </a:r>
            <a:r>
              <a:rPr lang="en-US" sz="1800" dirty="0">
                <a:effectLst/>
              </a:rPr>
              <a:t> z </a:t>
            </a:r>
            <a:r>
              <a:rPr lang="en-US" sz="1800" dirty="0" err="1">
                <a:effectLst/>
              </a:rPr>
              <a:t>obmedzeného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počtu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možností</a:t>
            </a:r>
            <a:r>
              <a:rPr lang="en-US" sz="1800" dirty="0">
                <a:effectLst/>
              </a:rPr>
              <a:t>:</a:t>
            </a:r>
            <a:endParaRPr lang="sk-SK" sz="1800" b="1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627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9" y="260648"/>
            <a:ext cx="8507567" cy="42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0" y="4653136"/>
            <a:ext cx="864096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4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4704" y="1412776"/>
            <a:ext cx="8579296" cy="2750469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>
                <a:effectLst/>
              </a:rPr>
              <a:t>Zaškrtávacie políčko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 type = "checkbox"&gt;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 </a:t>
            </a:r>
            <a:endParaRPr lang="sk-SK" sz="2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2000" dirty="0" err="1">
                <a:effectLst/>
              </a:rPr>
              <a:t>Začiarkavacie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políčka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umožňujú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používateľovi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vybrať</a:t>
            </a:r>
            <a:r>
              <a:rPr lang="en-US" sz="2000" dirty="0">
                <a:effectLst/>
              </a:rPr>
              <a:t> ZERO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VIAC </a:t>
            </a:r>
            <a:r>
              <a:rPr lang="en-US" sz="2000" dirty="0" err="1" smtClean="0">
                <a:effectLst/>
              </a:rPr>
              <a:t>vo</a:t>
            </a:r>
            <a:r>
              <a:rPr lang="sk-SK" sz="2000" dirty="0" err="1" smtClean="0">
                <a:effectLst/>
              </a:rPr>
              <a:t>lieb</a:t>
            </a:r>
            <a:r>
              <a:rPr lang="sk-SK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z </a:t>
            </a:r>
            <a:r>
              <a:rPr lang="en-US" sz="2000" dirty="0" err="1">
                <a:effectLst/>
              </a:rPr>
              <a:t>obmedzeného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počtu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možností</a:t>
            </a:r>
            <a:r>
              <a:rPr lang="en-US" sz="2000" dirty="0">
                <a:effectLst/>
              </a:rPr>
              <a:t>.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76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68"/>
            <a:ext cx="7488832" cy="433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" y="4357236"/>
            <a:ext cx="759861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1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934603" cy="2750469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>
                <a:effectLst/>
              </a:rPr>
              <a:t>V</a:t>
            </a:r>
            <a:r>
              <a:rPr lang="en-US" sz="2800" dirty="0" err="1" smtClean="0">
                <a:effectLst/>
              </a:rPr>
              <a:t>stupné</a:t>
            </a:r>
            <a:r>
              <a:rPr lang="sk-SK" sz="2800" dirty="0" smtClean="0">
                <a:effectLst/>
              </a:rPr>
              <a:t>pole 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typu</a:t>
            </a:r>
            <a:r>
              <a:rPr lang="sk-SK" sz="2800" dirty="0" smtClean="0">
                <a:effectLst/>
              </a:rPr>
              <a:t> rozsah(</a:t>
            </a:r>
            <a:r>
              <a:rPr lang="en-US" sz="2800" dirty="0" smtClean="0">
                <a:effectLst/>
              </a:rPr>
              <a:t>range</a:t>
            </a:r>
            <a:r>
              <a:rPr lang="sk-SK" sz="2800" dirty="0" smtClean="0">
                <a:effectLst/>
              </a:rPr>
              <a:t>)</a:t>
            </a:r>
            <a:endParaRPr lang="en-US" sz="2800" dirty="0">
              <a:effectLst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input type="range</a:t>
            </a:r>
            <a:r>
              <a:rPr lang="en-U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2000" dirty="0" err="1">
                <a:effectLst/>
              </a:rPr>
              <a:t>definuje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ovládací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prvok</a:t>
            </a:r>
            <a:r>
              <a:rPr lang="en-US" sz="2000" dirty="0">
                <a:effectLst/>
              </a:rPr>
              <a:t> pre </a:t>
            </a:r>
            <a:r>
              <a:rPr lang="en-US" sz="2000" dirty="0" err="1">
                <a:effectLst/>
              </a:rPr>
              <a:t>zadanie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čísla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ktorého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presná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hodnota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nie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dôležité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(</a:t>
            </a:r>
            <a:r>
              <a:rPr lang="sk-SK" sz="2000" dirty="0" smtClean="0">
                <a:effectLst/>
              </a:rPr>
              <a:t>poloha </a:t>
            </a:r>
            <a:r>
              <a:rPr lang="sk-SK" sz="2000" dirty="0" err="1" smtClean="0">
                <a:effectLst/>
              </a:rPr>
              <a:t>posuvníka</a:t>
            </a:r>
            <a:r>
              <a:rPr lang="sk-SK" sz="2000" dirty="0" smtClean="0">
                <a:effectLst/>
              </a:rPr>
              <a:t>)</a:t>
            </a:r>
            <a:r>
              <a:rPr lang="en-US" sz="2000" dirty="0" smtClean="0">
                <a:effectLst/>
              </a:rPr>
              <a:t> </a:t>
            </a:r>
            <a:endParaRPr lang="sk-SK" sz="2000" dirty="0" smtClean="0">
              <a:effectLst/>
            </a:endParaRPr>
          </a:p>
          <a:p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Predvolený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rozsah</a:t>
            </a:r>
            <a:r>
              <a:rPr lang="en-US" sz="2000" dirty="0">
                <a:effectLst/>
              </a:rPr>
              <a:t> je 0 </a:t>
            </a:r>
            <a:r>
              <a:rPr lang="en-US" sz="2000" dirty="0" err="1">
                <a:effectLst/>
              </a:rPr>
              <a:t>až</a:t>
            </a:r>
            <a:r>
              <a:rPr lang="en-US" sz="2000" dirty="0">
                <a:effectLst/>
              </a:rPr>
              <a:t> 100. </a:t>
            </a: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Môžete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však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nastaviť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obmedzenia</a:t>
            </a:r>
            <a:r>
              <a:rPr lang="en-US" sz="2000" dirty="0">
                <a:effectLst/>
              </a:rPr>
              <a:t>, </a:t>
            </a: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čísla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prijímajú</a:t>
            </a:r>
            <a:r>
              <a:rPr lang="en-US" sz="2000" dirty="0" smtClean="0">
                <a:effectLst/>
              </a:rPr>
              <a:t> s </a:t>
            </a:r>
            <a:r>
              <a:rPr lang="en-US" sz="2000" dirty="0" err="1">
                <a:effectLst/>
              </a:rPr>
              <a:t>atribútmi</a:t>
            </a:r>
            <a:r>
              <a:rPr lang="en-US" sz="2000" dirty="0">
                <a:effectLst/>
              </a:rPr>
              <a:t> min, max a </a:t>
            </a:r>
            <a:r>
              <a:rPr lang="en-US" sz="2000" dirty="0" smtClean="0">
                <a:effectLst/>
              </a:rPr>
              <a:t>step</a:t>
            </a:r>
            <a:endParaRPr lang="sk-SK" sz="2000" dirty="0">
              <a:solidFill>
                <a:schemeClr val="bg2"/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76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01086" cy="439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" y="4653136"/>
            <a:ext cx="8858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90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363"/>
            <a:ext cx="8676456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39552" y="53012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Hláška</a:t>
            </a:r>
            <a:r>
              <a:rPr lang="sk-SK" dirty="0" smtClean="0"/>
              <a:t> vyskočí keď klikneme na „Odkaz“</a:t>
            </a:r>
            <a:endParaRPr lang="en-US" dirty="0"/>
          </a:p>
        </p:txBody>
      </p:sp>
      <p:pic>
        <p:nvPicPr>
          <p:cNvPr id="18434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0" y="383912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41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76238"/>
            <a:ext cx="833437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9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Výstup</a:t>
            </a:r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7" y="908720"/>
            <a:ext cx="8748464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61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934603" cy="5112568"/>
          </a:xfrm>
        </p:spPr>
        <p:txBody>
          <a:bodyPr/>
          <a:lstStyle/>
          <a:p>
            <a:r>
              <a:rPr lang="sk-SK" sz="1800" dirty="0" smtClean="0">
                <a:effectLst/>
              </a:rPr>
              <a:t>Vstup typu </a:t>
            </a:r>
            <a:r>
              <a:rPr lang="sk-SK" sz="1800" dirty="0" err="1" smtClean="0">
                <a:effectLst/>
              </a:rPr>
              <a:t>čislo</a:t>
            </a:r>
            <a:endParaRPr lang="sk-SK" sz="1800" dirty="0" smtClean="0">
              <a:effectLst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&lt;input type="number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endParaRPr lang="sk-SK" sz="2000" b="1" dirty="0" smtClean="0">
              <a:effectLst/>
            </a:endParaRPr>
          </a:p>
          <a:p>
            <a:pPr marL="0" indent="0">
              <a:buNone/>
            </a:pPr>
            <a:r>
              <a:rPr lang="sk-SK" sz="2000" b="1" dirty="0" smtClean="0">
                <a:effectLst/>
              </a:rPr>
              <a:t>Možné varianty:</a:t>
            </a:r>
          </a:p>
          <a:p>
            <a:r>
              <a:rPr lang="en-GB" sz="2000" dirty="0">
                <a:effectLst/>
              </a:rPr>
              <a:t> </a:t>
            </a:r>
            <a:r>
              <a:rPr lang="en-GB" sz="20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 type="number" name="quantity" min="1" max="5</a:t>
            </a:r>
            <a:r>
              <a:rPr lang="en-GB" sz="2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"&gt;</a:t>
            </a:r>
            <a:endParaRPr lang="sk-SK" sz="2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endParaRPr lang="sk-SK" sz="2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2000" dirty="0" err="1">
                <a:effectLst/>
              </a:rPr>
              <a:t>Nasledujúci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príklad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zobrazuje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číselné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vstupné</a:t>
            </a:r>
            <a:r>
              <a:rPr lang="en-US" sz="2000" dirty="0">
                <a:effectLst/>
              </a:rPr>
              <a:t> pole, do </a:t>
            </a:r>
            <a:r>
              <a:rPr lang="en-US" sz="2000" dirty="0" err="1">
                <a:effectLst/>
              </a:rPr>
              <a:t>ktorého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môžete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zadať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hodnotu</a:t>
            </a:r>
            <a:r>
              <a:rPr lang="en-US" sz="2000" dirty="0">
                <a:effectLst/>
              </a:rPr>
              <a:t> od 1 do </a:t>
            </a:r>
            <a:r>
              <a:rPr lang="en-US" sz="2000" dirty="0" smtClean="0">
                <a:effectLst/>
              </a:rPr>
              <a:t>5</a:t>
            </a:r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r>
              <a:rPr lang="en-GB" sz="16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 type="number" name="points" min="0" max="100" step="10" value="30"&gt;</a:t>
            </a:r>
            <a:endParaRPr lang="sk-SK" sz="16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Predchádzajúci 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príklad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zobrazuje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číselné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vstupné</a:t>
            </a:r>
            <a:r>
              <a:rPr lang="en-US" sz="1800" dirty="0">
                <a:effectLst/>
              </a:rPr>
              <a:t> pole, v </a:t>
            </a:r>
            <a:r>
              <a:rPr lang="en-US" sz="1800" dirty="0" err="1">
                <a:effectLst/>
              </a:rPr>
              <a:t>ktorom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môžete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zadať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hodnotu</a:t>
            </a:r>
            <a:r>
              <a:rPr lang="en-US" sz="1800" dirty="0">
                <a:effectLst/>
              </a:rPr>
              <a:t> od 0 do 100 v </a:t>
            </a:r>
            <a:r>
              <a:rPr lang="en-US" sz="1800" dirty="0" err="1">
                <a:effectLst/>
              </a:rPr>
              <a:t>krokoch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</a:t>
            </a:r>
            <a:r>
              <a:rPr lang="en-US" sz="1800" dirty="0">
                <a:effectLst/>
              </a:rPr>
              <a:t> 10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Predvolená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hodnota</a:t>
            </a:r>
            <a:r>
              <a:rPr lang="en-US" sz="1800" dirty="0">
                <a:effectLst/>
              </a:rPr>
              <a:t> je 30: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72" y="5949280"/>
            <a:ext cx="344609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7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formulára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04449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14847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Select</a:t>
            </a:r>
            <a:r>
              <a:rPr lang="sk-SK" sz="2800" b="1" dirty="0"/>
              <a:t> a </a:t>
            </a:r>
            <a:r>
              <a:rPr lang="sk-SK" sz="2800" b="1" dirty="0" err="1"/>
              <a:t>option</a:t>
            </a:r>
            <a:r>
              <a:rPr lang="sk-SK" sz="2800" b="1" dirty="0"/>
              <a:t> </a:t>
            </a:r>
            <a:r>
              <a:rPr lang="sk-SK" sz="2800" b="1" dirty="0" smtClean="0"/>
              <a:t>– rolovacia ponuka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389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7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1" y="0"/>
            <a:ext cx="83439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1" y="4047170"/>
            <a:ext cx="8343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5" y="2196473"/>
            <a:ext cx="8374696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2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19"/>
            <a:ext cx="8229600" cy="1371600"/>
          </a:xfrm>
        </p:spPr>
        <p:txBody>
          <a:bodyPr/>
          <a:lstStyle/>
          <a:p>
            <a:r>
              <a:rPr lang="sk-SK" sz="3600" dirty="0" smtClean="0"/>
              <a:t>Grafika v </a:t>
            </a:r>
            <a:r>
              <a:rPr lang="sk-SK" sz="3600" dirty="0" err="1" smtClean="0"/>
              <a:t>javascripte-canvas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96544"/>
          </a:xfrm>
        </p:spPr>
        <p:txBody>
          <a:bodyPr/>
          <a:lstStyle/>
          <a:p>
            <a:r>
              <a:rPr lang="sk-SK" sz="2400" dirty="0" smtClean="0">
                <a:effectLst/>
              </a:rPr>
              <a:t>Element </a:t>
            </a:r>
            <a:r>
              <a:rPr lang="sk-SK" sz="2400" dirty="0">
                <a:effectLst/>
              </a:rPr>
              <a:t>HTML 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canvas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&gt; </a:t>
            </a:r>
            <a:r>
              <a:rPr lang="sk-SK" sz="2400" dirty="0">
                <a:effectLst/>
              </a:rPr>
              <a:t>sa používa na kreslenie grafiky, za behu, cez skriptovanie </a:t>
            </a:r>
            <a:r>
              <a:rPr lang="sk-SK" sz="2400" dirty="0" smtClean="0">
                <a:effectLst/>
              </a:rPr>
              <a:t>(JavaScript).</a:t>
            </a:r>
          </a:p>
          <a:p>
            <a:r>
              <a:rPr lang="sk-SK" sz="2400" dirty="0">
                <a:effectLst/>
              </a:rPr>
              <a:t>Plátno má skvelé funkcie pre grafickú prezentáciu údajov s obrázkami grafov a grafov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HTML plátno môže byť </a:t>
            </a:r>
            <a:r>
              <a:rPr lang="sk-SK" sz="2400" dirty="0" smtClean="0">
                <a:effectLst/>
              </a:rPr>
              <a:t>animované.</a:t>
            </a:r>
          </a:p>
          <a:p>
            <a:r>
              <a:rPr lang="sk-SK" sz="2400" dirty="0" smtClean="0">
                <a:effectLst/>
              </a:rPr>
              <a:t>Plátno </a:t>
            </a:r>
            <a:r>
              <a:rPr lang="sk-SK" sz="2400" dirty="0">
                <a:effectLst/>
              </a:rPr>
              <a:t>môže reagovať na ľubovoľnú akciu používateľa (kľúčové kliknutia, kliknutia myšou, kliknutia na tlačidlá, pohyb prstov</a:t>
            </a:r>
            <a:r>
              <a:rPr lang="sk-SK" sz="2400" dirty="0" smtClean="0">
                <a:effectLst/>
              </a:rPr>
              <a:t>).</a:t>
            </a:r>
          </a:p>
          <a:p>
            <a:endParaRPr lang="sk-SK" sz="2400" dirty="0" smtClean="0">
              <a:effectLst/>
            </a:endParaRPr>
          </a:p>
          <a:p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50851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hlinkClick r:id="rId2"/>
              </a:rPr>
              <a:t>Výuka</a:t>
            </a:r>
            <a:r>
              <a:rPr lang="sk-SK" dirty="0" smtClean="0">
                <a:hlinkClick r:id="rId2"/>
              </a:rPr>
              <a:t> w3shool grafiky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091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19"/>
            <a:ext cx="8229600" cy="1371600"/>
          </a:xfrm>
        </p:spPr>
        <p:txBody>
          <a:bodyPr/>
          <a:lstStyle/>
          <a:p>
            <a:r>
              <a:rPr lang="sk-SK" sz="3600" dirty="0" smtClean="0"/>
              <a:t>Grafika v </a:t>
            </a:r>
            <a:r>
              <a:rPr lang="sk-SK" sz="3600" dirty="0" err="1" smtClean="0"/>
              <a:t>javascripte-canvas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Štandardne </a:t>
            </a:r>
            <a:r>
              <a:rPr lang="sk-SK" sz="2400" dirty="0" smtClean="0">
                <a:effectLst/>
              </a:rPr>
              <a:t>nemá </a:t>
            </a:r>
            <a:r>
              <a:rPr lang="sk-SK" sz="2400" dirty="0">
                <a:effectLst/>
              </a:rPr>
              <a:t>element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 žiadny okraj a žiadny obsah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V HTML prvku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 vyzerá takto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r>
              <a:rPr lang="sk-SK" sz="2400" dirty="0">
                <a:effectLst/>
              </a:rPr>
              <a:t>Element 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canvas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&gt;</a:t>
            </a:r>
            <a:r>
              <a:rPr lang="sk-SK" sz="2400" dirty="0">
                <a:effectLst/>
              </a:rPr>
              <a:t> musí mať atribút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id</a:t>
            </a:r>
            <a:r>
              <a:rPr lang="sk-SK" sz="2400" dirty="0">
                <a:effectLst/>
              </a:rPr>
              <a:t>, takže ho môže odkazovať JavaScript.</a:t>
            </a:r>
          </a:p>
          <a:p>
            <a:r>
              <a:rPr lang="sk-SK" sz="2400" dirty="0">
                <a:effectLst/>
              </a:rPr>
              <a:t>Atribút šírky a výšky je potrebný na definovanie veľkosti plátna.</a:t>
            </a:r>
          </a:p>
          <a:p>
            <a:r>
              <a:rPr lang="sk-SK" sz="2400" b="1" dirty="0">
                <a:effectLst/>
              </a:rPr>
              <a:t>Tip:</a:t>
            </a:r>
            <a:r>
              <a:rPr lang="sk-SK" sz="2400" dirty="0">
                <a:effectLst/>
              </a:rPr>
              <a:t> Na jednej stránke HTML môžete mať viaceré prvky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&gt;.</a:t>
            </a:r>
          </a:p>
          <a:p>
            <a:r>
              <a:rPr lang="sk-SK" sz="2400" dirty="0"/>
              <a:t/>
            </a:r>
            <a:br>
              <a:rPr lang="sk-SK" sz="2400" dirty="0"/>
            </a:br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0026"/>
            <a:ext cx="80200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45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19"/>
            <a:ext cx="8229600" cy="1371600"/>
          </a:xfrm>
        </p:spPr>
        <p:txBody>
          <a:bodyPr/>
          <a:lstStyle/>
          <a:p>
            <a:r>
              <a:rPr lang="sk-SK" sz="3600" dirty="0" smtClean="0"/>
              <a:t>Grafika v </a:t>
            </a:r>
            <a:r>
              <a:rPr lang="sk-SK" sz="3600" dirty="0" err="1" smtClean="0"/>
              <a:t>javascripte-canvas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14800"/>
          </a:xfrm>
        </p:spPr>
        <p:txBody>
          <a:bodyPr/>
          <a:lstStyle/>
          <a:p>
            <a:r>
              <a:rPr lang="sk-SK" sz="2400" dirty="0"/>
              <a:t/>
            </a:r>
            <a:br>
              <a:rPr lang="sk-SK" sz="2400" dirty="0"/>
            </a:br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4" y="2129805"/>
            <a:ext cx="7791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55576" y="1513351"/>
            <a:ext cx="685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Ak chcete pridať hranicu, použite atribút štýlu: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253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62" y="0"/>
            <a:ext cx="8229600" cy="1031776"/>
          </a:xfrm>
        </p:spPr>
        <p:txBody>
          <a:bodyPr/>
          <a:lstStyle/>
          <a:p>
            <a:r>
              <a:rPr lang="sk-SK" u="sng" dirty="0" smtClean="0"/>
              <a:t>Vykreslenie plátna 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800200"/>
          </a:xfrm>
        </p:spPr>
        <p:txBody>
          <a:bodyPr/>
          <a:lstStyle/>
          <a:p>
            <a:r>
              <a:rPr lang="sk-SK" sz="2400" dirty="0">
                <a:effectLst/>
              </a:rPr>
              <a:t>Všetky kresby na plátne HTML sa musia vykonať pomocou jazyka </a:t>
            </a:r>
            <a:r>
              <a:rPr lang="sk-SK" sz="2400" dirty="0" smtClean="0">
                <a:effectLst/>
              </a:rPr>
              <a:t>JavaScript</a:t>
            </a: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1.Najprv </a:t>
            </a:r>
            <a:r>
              <a:rPr lang="sk-SK" sz="2400" dirty="0">
                <a:effectLst/>
              </a:rPr>
              <a:t>musíte nájsť prvok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&gt;.</a:t>
            </a:r>
          </a:p>
          <a:p>
            <a:r>
              <a:rPr lang="sk-SK" sz="2400" dirty="0">
                <a:effectLst/>
              </a:rPr>
              <a:t>To sa deje pomocou metódy HTML DOM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getElementById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()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r>
              <a:rPr lang="sk-SK" sz="2400" dirty="0" smtClean="0">
                <a:effectLst/>
              </a:rPr>
              <a:t>2.Po </a:t>
            </a:r>
            <a:r>
              <a:rPr lang="sk-SK" sz="2400" dirty="0">
                <a:effectLst/>
              </a:rPr>
              <a:t>druhé, </a:t>
            </a:r>
            <a:r>
              <a:rPr lang="sk-SK" sz="2400" dirty="0" smtClean="0">
                <a:effectLst/>
              </a:rPr>
              <a:t>potrebujete vybrať metódu kreslenia objektu na  plátno:</a:t>
            </a:r>
            <a:endParaRPr lang="sk-SK" sz="2400" dirty="0">
              <a:effectLst/>
            </a:endParaRPr>
          </a:p>
          <a:p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GetContext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() </a:t>
            </a:r>
            <a:r>
              <a:rPr lang="sk-SK" sz="2400" dirty="0">
                <a:effectLst/>
              </a:rPr>
              <a:t>je vstavaný objekt HTML s vlastnosťami a metódami pre kreslenie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1" y="2815780"/>
            <a:ext cx="8067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8039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3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dirty="0" smtClean="0">
                <a:effectLst/>
              </a:rPr>
              <a:t>4.Zápis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err="1">
                <a:effectLst/>
              </a:rPr>
              <a:t>scriptu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smtClean="0">
                <a:effectLst/>
              </a:rPr>
              <a:t>do externého súboru .</a:t>
            </a:r>
            <a:r>
              <a:rPr lang="sk-SK" sz="2400" u="sng" dirty="0" err="1" smtClean="0">
                <a:effectLst/>
              </a:rPr>
              <a:t>js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1" y="764704"/>
            <a:ext cx="8153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4796"/>
            <a:ext cx="58864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86" y="213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29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62" y="0"/>
            <a:ext cx="8229600" cy="1031776"/>
          </a:xfrm>
        </p:spPr>
        <p:txBody>
          <a:bodyPr/>
          <a:lstStyle/>
          <a:p>
            <a:r>
              <a:rPr lang="sk-SK" dirty="0" smtClean="0"/>
              <a:t>Kreslenie plátna a štvorca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080120"/>
          </a:xfrm>
        </p:spPr>
        <p:txBody>
          <a:bodyPr/>
          <a:lstStyle/>
          <a:p>
            <a:r>
              <a:rPr lang="sk-SK" sz="2400" dirty="0" smtClean="0">
                <a:effectLst/>
              </a:rPr>
              <a:t>Nakoniec môžete nakresliť na plátno </a:t>
            </a:r>
            <a:r>
              <a:rPr lang="sk-SK" sz="2400" dirty="0" err="1" smtClean="0">
                <a:effectLst/>
              </a:rPr>
              <a:t>obdľžnik</a:t>
            </a:r>
            <a:r>
              <a:rPr lang="sk-SK" sz="2400" dirty="0" smtClean="0">
                <a:effectLst/>
              </a:rPr>
              <a:t>.</a:t>
            </a:r>
            <a:endParaRPr lang="sk-SK" sz="2400" dirty="0">
              <a:effectLst/>
            </a:endParaRPr>
          </a:p>
          <a:p>
            <a:r>
              <a:rPr lang="sk-SK" sz="2400" dirty="0">
                <a:effectLst/>
              </a:rPr>
              <a:t>Nastavte štýl výplne objektu výkresu na červenú farbu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r>
              <a:rPr lang="sk-SK" sz="2400" dirty="0">
                <a:effectLst/>
              </a:rPr>
              <a:t>Vlastnosťou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fillStyle</a:t>
            </a:r>
            <a:r>
              <a:rPr lang="sk-SK" sz="2400" dirty="0">
                <a:effectLst/>
              </a:rPr>
              <a:t> môže byť farba CSS, gradient alebo vzor. Predvolené pole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fillStyle</a:t>
            </a:r>
            <a:r>
              <a:rPr lang="sk-SK" sz="2400" dirty="0">
                <a:effectLst/>
              </a:rPr>
              <a:t> je čierna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Metóda </a:t>
            </a:r>
            <a:r>
              <a:rPr lang="sk-SK" sz="2400" dirty="0" err="1">
                <a:effectLst/>
              </a:rPr>
              <a:t>fillRect</a:t>
            </a:r>
            <a:r>
              <a:rPr lang="sk-SK" sz="2400" dirty="0">
                <a:effectLst/>
              </a:rPr>
              <a:t> ( </a:t>
            </a:r>
            <a:r>
              <a:rPr lang="sk-SK" sz="2400" i="1" dirty="0">
                <a:effectLst/>
              </a:rPr>
              <a:t>x, y, </a:t>
            </a:r>
            <a:r>
              <a:rPr lang="sk-SK" sz="2400" i="1" dirty="0" err="1">
                <a:effectLst/>
              </a:rPr>
              <a:t>width</a:t>
            </a:r>
            <a:r>
              <a:rPr lang="sk-SK" sz="2400" i="1" dirty="0">
                <a:effectLst/>
              </a:rPr>
              <a:t>, </a:t>
            </a:r>
            <a:r>
              <a:rPr lang="sk-SK" sz="2400" i="1" dirty="0" err="1">
                <a:effectLst/>
              </a:rPr>
              <a:t>height</a:t>
            </a:r>
            <a:r>
              <a:rPr lang="sk-SK" sz="2400" dirty="0">
                <a:effectLst/>
              </a:rPr>
              <a:t> ) na plátne nakreslí obdĺžnik vyplnený štýlom výplne:</a:t>
            </a:r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9" y="2036075"/>
            <a:ext cx="81343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6" y="5445224"/>
            <a:ext cx="8143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5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800200"/>
          </a:xfrm>
        </p:spPr>
        <p:txBody>
          <a:bodyPr/>
          <a:lstStyle/>
          <a:p>
            <a:endParaRPr lang="sk-SK" sz="2400" dirty="0" smtClean="0">
              <a:effectLst/>
            </a:endParaRPr>
          </a:p>
          <a:p>
            <a:pPr marL="0" indent="0">
              <a:buNone/>
            </a:pPr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" y="260648"/>
            <a:ext cx="84867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8" y="4293096"/>
            <a:ext cx="858700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75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/>
              </a:rPr>
              <a:t>Súradnice </a:t>
            </a:r>
            <a:r>
              <a:rPr lang="sk-SK" dirty="0" err="1" smtClean="0">
                <a:effectLst/>
              </a:rPr>
              <a:t>canvas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371600"/>
            <a:ext cx="8229600" cy="4114800"/>
          </a:xfrm>
        </p:spPr>
        <p:txBody>
          <a:bodyPr/>
          <a:lstStyle/>
          <a:p>
            <a:r>
              <a:rPr lang="en-US" sz="2000" dirty="0">
                <a:effectLst/>
              </a:rPr>
              <a:t>HTML </a:t>
            </a:r>
            <a:r>
              <a:rPr lang="en-US" sz="2000" dirty="0" err="1">
                <a:effectLst/>
              </a:rPr>
              <a:t>plátno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dvojrozmerná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mriežka</a:t>
            </a:r>
            <a:r>
              <a:rPr lang="en-US" sz="2000" dirty="0">
                <a:effectLst/>
              </a:rPr>
              <a:t>.</a:t>
            </a:r>
          </a:p>
          <a:p>
            <a:r>
              <a:rPr lang="en-US" sz="2000" dirty="0">
                <a:effectLst/>
              </a:rPr>
              <a:t>V </a:t>
            </a:r>
            <a:r>
              <a:rPr lang="en-US" sz="2000" dirty="0" err="1">
                <a:effectLst/>
              </a:rPr>
              <a:t>hornom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ľavom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rohu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plátna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sú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súradnice</a:t>
            </a:r>
            <a:r>
              <a:rPr lang="en-US" sz="2000" dirty="0">
                <a:effectLst/>
              </a:rPr>
              <a:t> (0,0)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83568" y="53012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Súradnice prvého dolného rohu závisia od šírky a výšky plátna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8" y="2564904"/>
            <a:ext cx="49584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26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Kreslenie úsečky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519808"/>
          </a:xfrm>
        </p:spPr>
        <p:txBody>
          <a:bodyPr/>
          <a:lstStyle/>
          <a:p>
            <a:r>
              <a:rPr lang="en-US" sz="1800" dirty="0" err="1">
                <a:effectLst/>
              </a:rPr>
              <a:t>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chcete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nakresliť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priamku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plátne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použite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nasledovné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metódy</a:t>
            </a:r>
            <a:r>
              <a:rPr lang="en-US" sz="1800" dirty="0">
                <a:effectLst/>
              </a:rPr>
              <a:t>:</a:t>
            </a:r>
          </a:p>
          <a:p>
            <a:r>
              <a:rPr lang="en-US" sz="1800" dirty="0" err="1">
                <a:effectLst/>
              </a:rPr>
              <a:t>moveTo</a:t>
            </a:r>
            <a:r>
              <a:rPr lang="en-US" sz="1800" dirty="0">
                <a:effectLst/>
              </a:rPr>
              <a:t> ( </a:t>
            </a:r>
            <a:r>
              <a:rPr lang="en-US" sz="1800" i="1" dirty="0">
                <a:effectLst/>
              </a:rPr>
              <a:t>x, y</a:t>
            </a:r>
            <a:r>
              <a:rPr lang="en-US" sz="1800" dirty="0">
                <a:effectLst/>
              </a:rPr>
              <a:t> ) - </a:t>
            </a:r>
            <a:r>
              <a:rPr lang="en-US" sz="1800" dirty="0" err="1">
                <a:effectLst/>
              </a:rPr>
              <a:t>definuje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začiatočný</a:t>
            </a:r>
            <a:r>
              <a:rPr lang="en-US" sz="1800" dirty="0">
                <a:effectLst/>
              </a:rPr>
              <a:t> bod </a:t>
            </a:r>
            <a:r>
              <a:rPr lang="en-US" sz="1800" dirty="0" err="1">
                <a:effectLst/>
              </a:rPr>
              <a:t>riadku</a:t>
            </a:r>
            <a:endParaRPr lang="en-US" sz="1800" dirty="0">
              <a:effectLst/>
            </a:endParaRPr>
          </a:p>
          <a:p>
            <a:r>
              <a:rPr lang="en-US" sz="1800" dirty="0" err="1">
                <a:effectLst/>
              </a:rPr>
              <a:t>lineTo</a:t>
            </a:r>
            <a:r>
              <a:rPr lang="en-US" sz="1800" dirty="0">
                <a:effectLst/>
              </a:rPr>
              <a:t> ( </a:t>
            </a:r>
            <a:r>
              <a:rPr lang="en-US" sz="1800" i="1" dirty="0">
                <a:effectLst/>
              </a:rPr>
              <a:t>x, y</a:t>
            </a:r>
            <a:r>
              <a:rPr lang="en-US" sz="1800" dirty="0">
                <a:effectLst/>
              </a:rPr>
              <a:t> ) - </a:t>
            </a:r>
            <a:r>
              <a:rPr lang="en-US" sz="1800" dirty="0" err="1">
                <a:effectLst/>
              </a:rPr>
              <a:t>definuje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koncový</a:t>
            </a:r>
            <a:r>
              <a:rPr lang="en-US" sz="1800" dirty="0">
                <a:effectLst/>
              </a:rPr>
              <a:t> bod </a:t>
            </a:r>
            <a:r>
              <a:rPr lang="en-US" sz="1800" dirty="0" err="1" smtClean="0">
                <a:effectLst/>
              </a:rPr>
              <a:t>riadku</a:t>
            </a:r>
            <a:endParaRPr lang="sk-SK" sz="1800" dirty="0" smtClean="0">
              <a:effectLst/>
            </a:endParaRPr>
          </a:p>
          <a:p>
            <a:r>
              <a:rPr lang="en-US" sz="1800" dirty="0">
                <a:effectLst/>
              </a:rPr>
              <a:t>stroke</a:t>
            </a:r>
            <a:r>
              <a:rPr lang="en-US" sz="1800" dirty="0" smtClean="0">
                <a:effectLst/>
              </a:rPr>
              <a:t>();</a:t>
            </a:r>
            <a:r>
              <a:rPr lang="sk-SK" sz="1800" dirty="0" smtClean="0">
                <a:effectLst/>
              </a:rPr>
              <a:t>-zobraziť dráhu</a:t>
            </a:r>
            <a:endParaRPr lang="en-US" sz="18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0196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53012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Definujte</a:t>
            </a:r>
            <a:r>
              <a:rPr lang="en-US" dirty="0"/>
              <a:t> </a:t>
            </a:r>
            <a:r>
              <a:rPr lang="en-US" dirty="0" err="1"/>
              <a:t>začiatočný</a:t>
            </a:r>
            <a:r>
              <a:rPr lang="en-US" dirty="0"/>
              <a:t> bod v </a:t>
            </a:r>
            <a:r>
              <a:rPr lang="en-US" dirty="0" err="1"/>
              <a:t>polohe</a:t>
            </a:r>
            <a:r>
              <a:rPr lang="en-US" dirty="0"/>
              <a:t> (0,0) a </a:t>
            </a:r>
            <a:r>
              <a:rPr lang="en-US" dirty="0" err="1"/>
              <a:t>koncový</a:t>
            </a:r>
            <a:r>
              <a:rPr lang="en-US" dirty="0"/>
              <a:t> bod v </a:t>
            </a:r>
            <a:r>
              <a:rPr lang="en-US" dirty="0" err="1"/>
              <a:t>polohe</a:t>
            </a:r>
            <a:r>
              <a:rPr lang="en-US" dirty="0"/>
              <a:t> (200, 100). </a:t>
            </a:r>
            <a:endParaRPr lang="sk-SK" dirty="0" smtClean="0"/>
          </a:p>
          <a:p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/>
              <a:t>použite</a:t>
            </a:r>
            <a:r>
              <a:rPr lang="en-US" dirty="0"/>
              <a:t> </a:t>
            </a:r>
            <a:r>
              <a:rPr lang="en-US" dirty="0" err="1"/>
              <a:t>metódu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smtClean="0"/>
              <a:t>()</a:t>
            </a:r>
            <a:r>
              <a:rPr lang="sk-SK" dirty="0" smtClean="0"/>
              <a:t>(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STROKE()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skutočné</a:t>
            </a:r>
            <a:r>
              <a:rPr lang="en-US" dirty="0"/>
              <a:t> </a:t>
            </a:r>
            <a:r>
              <a:rPr lang="en-US" dirty="0" err="1"/>
              <a:t>kreslenie</a:t>
            </a:r>
            <a:r>
              <a:rPr lang="en-US" dirty="0"/>
              <a:t> </a:t>
            </a:r>
            <a:r>
              <a:rPr lang="en-US" dirty="0" err="1" smtClean="0"/>
              <a:t>čiary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800200"/>
          </a:xfrm>
        </p:spPr>
        <p:txBody>
          <a:bodyPr/>
          <a:lstStyle/>
          <a:p>
            <a:endParaRPr lang="sk-SK" sz="2400" dirty="0" smtClean="0">
              <a:effectLst/>
            </a:endParaRPr>
          </a:p>
          <a:p>
            <a:pPr marL="0" indent="0">
              <a:buNone/>
            </a:pPr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3" y="1052736"/>
            <a:ext cx="77533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415556"/>
            <a:ext cx="8020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5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Kreslenie </a:t>
            </a:r>
            <a:r>
              <a:rPr lang="sk-SK" dirty="0" err="1" smtClean="0"/>
              <a:t>kruhu,oblúka-arc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599928"/>
          </a:xfrm>
        </p:spPr>
        <p:txBody>
          <a:bodyPr/>
          <a:lstStyle/>
          <a:p>
            <a:r>
              <a:rPr lang="en-US" sz="1800" dirty="0" err="1">
                <a:effectLst/>
              </a:rPr>
              <a:t>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chcete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nakresliť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kruh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plátne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použite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nasledujúce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metódy</a:t>
            </a:r>
            <a:r>
              <a:rPr lang="en-US" sz="1800" dirty="0">
                <a:effectLst/>
              </a:rPr>
              <a:t>:</a:t>
            </a:r>
          </a:p>
          <a:p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beginPath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() 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spustí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cestu</a:t>
            </a:r>
            <a:endParaRPr lang="en-US" sz="1800" dirty="0">
              <a:effectLst/>
            </a:endParaRPr>
          </a:p>
          <a:p>
            <a:r>
              <a:rPr lang="sk-SK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arc</a:t>
            </a: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(x, y, r,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startangle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koniec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 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vytvorí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oblúk</a:t>
            </a:r>
            <a:r>
              <a:rPr lang="en-US" sz="1800" dirty="0">
                <a:effectLst/>
              </a:rPr>
              <a:t> / </a:t>
            </a:r>
            <a:r>
              <a:rPr lang="en-US" sz="1800" dirty="0" err="1">
                <a:effectLst/>
              </a:rPr>
              <a:t>krivku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r>
              <a:rPr lang="en-US" sz="1800" dirty="0">
                <a:effectLst/>
              </a:rPr>
              <a:t> </a:t>
            </a:r>
            <a:r>
              <a:rPr lang="en-US" sz="1800" dirty="0" err="1">
                <a:effectLst/>
              </a:rPr>
              <a:t>Vytvorenie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kruhu</a:t>
            </a:r>
            <a:r>
              <a:rPr lang="en-US" sz="1800" dirty="0">
                <a:effectLst/>
              </a:rPr>
              <a:t> s </a:t>
            </a:r>
            <a:r>
              <a:rPr lang="en-US" sz="1800" dirty="0" err="1">
                <a:effectLst/>
              </a:rPr>
              <a:t>oblúkom</a:t>
            </a:r>
            <a:r>
              <a:rPr lang="en-US" sz="1800" dirty="0">
                <a:effectLst/>
              </a:rPr>
              <a:t> (): </a:t>
            </a:r>
            <a:endParaRPr lang="sk-SK" sz="1800" dirty="0" smtClean="0">
              <a:effectLst/>
            </a:endParaRPr>
          </a:p>
          <a:p>
            <a:r>
              <a:rPr lang="en-US" sz="1800" dirty="0" err="1" smtClean="0">
                <a:effectLst/>
              </a:rPr>
              <a:t>Nastavte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úvodný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uhol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0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koncový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uhol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2 *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Math.PI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r>
              <a:rPr lang="en-US" sz="1800" dirty="0">
                <a:effectLst/>
              </a:rPr>
              <a:t> </a:t>
            </a:r>
            <a:r>
              <a:rPr lang="en-US" sz="1800" dirty="0" err="1">
                <a:effectLst/>
              </a:rPr>
              <a:t>Parametre</a:t>
            </a:r>
            <a:r>
              <a:rPr lang="en-US" sz="1800" dirty="0"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x </a:t>
            </a:r>
            <a:r>
              <a:rPr lang="en-US" sz="1800" dirty="0">
                <a:effectLst/>
              </a:rPr>
              <a:t>a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y </a:t>
            </a:r>
            <a:r>
              <a:rPr lang="en-US" sz="1800" dirty="0" err="1">
                <a:effectLst/>
              </a:rPr>
              <a:t>definujú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súradnice</a:t>
            </a:r>
            <a:r>
              <a:rPr lang="en-US" sz="1800" dirty="0">
                <a:effectLst/>
              </a:rPr>
              <a:t> x a y 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stred</a:t>
            </a:r>
            <a:r>
              <a:rPr lang="sk-SK" sz="1800" dirty="0" smtClean="0">
                <a:effectLst/>
              </a:rPr>
              <a:t>u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kruhu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r>
              <a:rPr lang="en-US" sz="1800" dirty="0">
                <a:effectLst/>
              </a:rPr>
              <a:t> Parameter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definuje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polomer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kruhu</a:t>
            </a:r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3259263" cy="183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2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58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39814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7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8573"/>
            <a:ext cx="7344815" cy="602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2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8138"/>
            <a:ext cx="88677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7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veľa o grafike </a:t>
            </a:r>
            <a:r>
              <a:rPr lang="sk-SK" dirty="0" err="1" smtClean="0"/>
              <a:t>canvas</a:t>
            </a:r>
            <a:endParaRPr lang="en-US" dirty="0"/>
          </a:p>
        </p:txBody>
      </p:sp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hlinkClick r:id="rId2"/>
              </a:rPr>
              <a:t>Výuka</a:t>
            </a:r>
            <a:r>
              <a:rPr lang="sk-SK" dirty="0" smtClean="0">
                <a:hlinkClick r:id="rId2"/>
              </a:rPr>
              <a:t> w3shool grafiky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39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90725"/>
            <a:ext cx="7858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5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71600"/>
          </a:xfrm>
        </p:spPr>
        <p:txBody>
          <a:bodyPr/>
          <a:lstStyle/>
          <a:p>
            <a:r>
              <a:rPr lang="sk-SK" b="1" dirty="0">
                <a:effectLst/>
              </a:rPr>
              <a:t>Praktická realizácia funkcií s využitím formulárov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8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0" y="938471"/>
            <a:ext cx="8009463" cy="52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04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008112"/>
          </a:xfrm>
        </p:spPr>
        <p:txBody>
          <a:bodyPr/>
          <a:lstStyle/>
          <a:p>
            <a:r>
              <a:rPr lang="sk-SK" sz="3600" dirty="0" smtClean="0"/>
              <a:t>Preskúšanie z funkcií a formulárov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/>
              <a:t>Tvorba webovej </a:t>
            </a:r>
            <a:r>
              <a:rPr lang="sk-SK" sz="2800" dirty="0" err="1" smtClean="0"/>
              <a:t>aplikácia-</a:t>
            </a:r>
            <a:r>
              <a:rPr lang="sk-SK" sz="2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zošit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povolený!!!</a:t>
            </a:r>
          </a:p>
          <a:p>
            <a:pPr marL="0" indent="0">
              <a:buNone/>
            </a:pPr>
            <a:r>
              <a:rPr lang="sk-SK" sz="2800" dirty="0" smtClean="0"/>
              <a:t>ZADANIE:</a:t>
            </a:r>
          </a:p>
          <a:p>
            <a:r>
              <a:rPr lang="sk-SK" sz="2800" dirty="0" smtClean="0"/>
              <a:t>Vytvorte webovú aplikáciu ,ktorá dokáže preskúšať žiaka z násobilky</a:t>
            </a:r>
          </a:p>
          <a:p>
            <a:r>
              <a:rPr lang="sk-SK" sz="2800" dirty="0" err="1" smtClean="0"/>
              <a:t>Script</a:t>
            </a:r>
            <a:r>
              <a:rPr lang="sk-SK" sz="2800" dirty="0" smtClean="0"/>
              <a:t> si vypýta od </a:t>
            </a:r>
            <a:r>
              <a:rPr lang="sk-SK" sz="2800" dirty="0" err="1" smtClean="0"/>
              <a:t>uživateľa</a:t>
            </a:r>
            <a:r>
              <a:rPr lang="sk-SK" sz="2800" dirty="0" smtClean="0"/>
              <a:t> :</a:t>
            </a:r>
          </a:p>
          <a:p>
            <a:pPr lvl="1"/>
            <a:r>
              <a:rPr lang="sk-SK" sz="2400" dirty="0" smtClean="0"/>
              <a:t>Prvé číslo súčinu</a:t>
            </a:r>
          </a:p>
          <a:p>
            <a:pPr lvl="1"/>
            <a:r>
              <a:rPr lang="sk-SK" sz="2400" dirty="0" smtClean="0"/>
              <a:t>Druhé číslo súčinu</a:t>
            </a:r>
          </a:p>
          <a:p>
            <a:pPr lvl="1"/>
            <a:r>
              <a:rPr lang="sk-SK" sz="2400" dirty="0" smtClean="0"/>
              <a:t>Správny výsledok </a:t>
            </a:r>
            <a:r>
              <a:rPr lang="sk-SK" sz="2400" dirty="0" err="1" smtClean="0"/>
              <a:t>a*b-podľa</a:t>
            </a:r>
            <a:r>
              <a:rPr lang="sk-SK" sz="2400" dirty="0" smtClean="0"/>
              <a:t> skúšaného</a:t>
            </a:r>
          </a:p>
          <a:p>
            <a:r>
              <a:rPr lang="sk-SK" sz="2800" dirty="0" smtClean="0"/>
              <a:t>Zobrazí  výsledok skúšky v oboch prípadoch</a:t>
            </a:r>
          </a:p>
          <a:p>
            <a:r>
              <a:rPr lang="sk-SK" sz="2800" dirty="0" smtClean="0"/>
              <a:t>Riešenie poslať </a:t>
            </a:r>
            <a:r>
              <a:rPr lang="sk-SK" sz="2800" dirty="0" err="1" smtClean="0"/>
              <a:t>na:gdm@post.sk</a:t>
            </a:r>
            <a:endParaRPr lang="sk-SK" sz="2800" dirty="0" smtClean="0"/>
          </a:p>
          <a:p>
            <a:r>
              <a:rPr lang="sk-SK" sz="2800" dirty="0" smtClean="0"/>
              <a:t>Do hlavičky uviesť Priezvisko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38010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1002"/>
            <a:ext cx="8748464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07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7688"/>
            <a:ext cx="889248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9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2062"/>
            <a:ext cx="8748464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65898"/>
      </p:ext>
    </p:extLst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0444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331640" y="6206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PREDLOHA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3" y="476672"/>
            <a:ext cx="797705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1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PREDLOHA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9051"/>
            <a:ext cx="824440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0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2" y="332657"/>
            <a:ext cx="835434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4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395536" y="692696"/>
            <a:ext cx="29523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sk-SK" sz="2000" dirty="0" smtClean="0">
                <a:effectLst/>
              </a:rPr>
              <a:t>Kombinácia </a:t>
            </a:r>
            <a:r>
              <a:rPr lang="sk-SK" sz="2000" dirty="0">
                <a:effectLst/>
              </a:rPr>
              <a:t>externého a interného použitia </a:t>
            </a:r>
            <a:r>
              <a:rPr lang="sk-SK" sz="2000" dirty="0" err="1">
                <a:effectLst/>
              </a:rPr>
              <a:t>javascriptu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9" y="692696"/>
            <a:ext cx="8726562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0" y="5661248"/>
            <a:ext cx="6400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10" y="8367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6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r>
              <a:rPr lang="sk-SK" dirty="0" smtClean="0"/>
              <a:t>výstup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24440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835292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2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0" y="509412"/>
            <a:ext cx="7965290" cy="58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1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" y="1916832"/>
            <a:ext cx="8934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5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možno treba aj </a:t>
            </a:r>
            <a:r>
              <a:rPr lang="sk-SK" dirty="0" err="1" smtClean="0"/>
              <a:t>outputy</a:t>
            </a:r>
            <a:r>
              <a:rPr lang="sk-SK" dirty="0" smtClean="0"/>
              <a:t> z JS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72772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hlinkClick r:id="rId2"/>
              </a:rPr>
              <a:t>Tu odkaz na w3school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			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Objekt typu </a:t>
            </a:r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</a:rPr>
              <a:t>datum,čas</a:t>
            </a: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err="1">
                <a:effectLst/>
              </a:rPr>
              <a:t>Objekt</a:t>
            </a:r>
            <a:r>
              <a:rPr lang="en-US" sz="2000" dirty="0">
                <a:effectLst/>
              </a:rPr>
              <a:t> </a:t>
            </a:r>
            <a:r>
              <a:rPr lang="sk-SK" sz="20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date</a:t>
            </a:r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>
                <a:effectLst/>
              </a:rPr>
              <a:t>nám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umožňuje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pracovať</a:t>
            </a:r>
            <a:r>
              <a:rPr lang="en-US" sz="2000" dirty="0">
                <a:effectLst/>
              </a:rPr>
              <a:t> s </a:t>
            </a:r>
            <a:r>
              <a:rPr lang="en-US" sz="2000" dirty="0" err="1">
                <a:effectLst/>
              </a:rPr>
              <a:t>dátumami</a:t>
            </a:r>
            <a:r>
              <a:rPr lang="en-US" sz="2000" dirty="0" smtClean="0">
                <a:effectLst/>
              </a:rPr>
              <a:t>.</a:t>
            </a:r>
            <a:endParaRPr lang="sk-SK" sz="2000" dirty="0" smtClean="0">
              <a:effectLst/>
            </a:endParaRPr>
          </a:p>
          <a:p>
            <a:r>
              <a:rPr lang="sk-SK" sz="2000" dirty="0" smtClean="0">
                <a:effectLst/>
              </a:rPr>
              <a:t>Pomocou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new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 Date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sk-SK" sz="2000" dirty="0" smtClean="0">
                <a:effectLst/>
              </a:rPr>
              <a:t>sa </a:t>
            </a:r>
            <a:r>
              <a:rPr lang="en-US" sz="2000" dirty="0" err="1" smtClean="0">
                <a:effectLst/>
              </a:rPr>
              <a:t>vytvorí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nový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objekt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dátumu</a:t>
            </a:r>
            <a:r>
              <a:rPr lang="en-US" sz="2000" dirty="0">
                <a:effectLst/>
              </a:rPr>
              <a:t> s </a:t>
            </a:r>
            <a:r>
              <a:rPr lang="en-US" sz="2000" dirty="0" err="1">
                <a:effectLst/>
              </a:rPr>
              <a:t>aktuálnym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dátumom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časom</a:t>
            </a:r>
            <a:endParaRPr lang="sk-SK" sz="2000" dirty="0">
              <a:effectLst/>
            </a:endParaRPr>
          </a:p>
          <a:p>
            <a:r>
              <a:rPr lang="en-US" sz="2000" dirty="0">
                <a:effectLst/>
              </a:rPr>
              <a:t>Na </a:t>
            </a:r>
            <a:r>
              <a:rPr lang="en-US" sz="2000" dirty="0" err="1">
                <a:effectLst/>
              </a:rPr>
              <a:t>získanie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časti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dátumu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používajú</a:t>
            </a:r>
            <a:r>
              <a:rPr lang="sk-SK" sz="2000" dirty="0" smtClean="0">
                <a:effectLst/>
              </a:rPr>
              <a:t> nasledovné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metódy</a:t>
            </a:r>
            <a:r>
              <a:rPr lang="sk-SK" sz="2000" dirty="0" smtClean="0">
                <a:effectLst/>
              </a:rPr>
              <a:t>: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getHours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sk-SK" sz="2000" dirty="0" smtClean="0">
                <a:effectLst/>
              </a:rPr>
              <a:t>...........................</a:t>
            </a:r>
            <a:r>
              <a:rPr lang="sk-SK" sz="2000" dirty="0">
                <a:effectLst/>
              </a:rPr>
              <a:t>	Získajte hodinu (0-23</a:t>
            </a:r>
            <a:r>
              <a:rPr lang="sk-SK" sz="2000" dirty="0" smtClean="0">
                <a:effectLst/>
              </a:rPr>
              <a:t>)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getMinutes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sk-SK" sz="2000" dirty="0">
                <a:effectLst/>
              </a:rPr>
              <a:t>........................ Získajte minúty (0 - 59</a:t>
            </a:r>
            <a:r>
              <a:rPr lang="sk-SK" sz="2000" dirty="0" smtClean="0">
                <a:effectLst/>
              </a:rPr>
              <a:t>)</a:t>
            </a:r>
          </a:p>
          <a:p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effectLst/>
              </a:rPr>
              <a:t>getSeconds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()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...................</a:t>
            </a:r>
            <a:r>
              <a:rPr lang="sk-SK" sz="2000" dirty="0">
                <a:effectLst/>
              </a:rPr>
              <a:t> Získajte </a:t>
            </a:r>
            <a:r>
              <a:rPr lang="sk-SK" sz="2000" dirty="0" smtClean="0">
                <a:effectLst/>
              </a:rPr>
              <a:t>sekundy </a:t>
            </a:r>
            <a:r>
              <a:rPr lang="sk-SK" sz="2000" dirty="0">
                <a:effectLst/>
              </a:rPr>
              <a:t>(0 - 59</a:t>
            </a:r>
            <a:r>
              <a:rPr lang="sk-SK" sz="2000" dirty="0" smtClean="0">
                <a:effectLst/>
              </a:rPr>
              <a:t>)</a:t>
            </a:r>
          </a:p>
          <a:p>
            <a:pPr marL="0" indent="0">
              <a:buNone/>
            </a:pPr>
            <a:endParaRPr lang="sk-SK" sz="2000" dirty="0" smtClean="0">
              <a:effectLst/>
            </a:endParaRPr>
          </a:p>
          <a:p>
            <a:pPr marL="0" indent="0">
              <a:buNone/>
            </a:pPr>
            <a:r>
              <a:rPr lang="sk-SK" sz="2000" dirty="0" smtClean="0">
                <a:effectLst/>
              </a:rPr>
              <a:t>		Budeme potrebovať opakované volanie funkcie</a:t>
            </a:r>
          </a:p>
          <a:p>
            <a:pPr marL="0" indent="0">
              <a:buNone/>
            </a:pP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Metóda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setTimeout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 () </a:t>
            </a:r>
            <a:r>
              <a:rPr lang="en-US" sz="2000" dirty="0" err="1">
                <a:effectLst/>
              </a:rPr>
              <a:t>vyvolá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funkciu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vyhodnotí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výraz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zadanom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počte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milisekúnd</a:t>
            </a:r>
            <a:r>
              <a:rPr lang="en-US" sz="2000" dirty="0" smtClean="0">
                <a:effectLst/>
              </a:rPr>
              <a:t>.</a:t>
            </a:r>
            <a:endParaRPr lang="sk-SK" sz="2000" dirty="0" smtClean="0">
              <a:effectLst/>
            </a:endParaRPr>
          </a:p>
          <a:p>
            <a:r>
              <a:rPr lang="sk-SK" sz="2000" dirty="0" smtClean="0">
                <a:effectLst/>
              </a:rPr>
              <a:t>SYNTAX: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setTimeout</a:t>
            </a:r>
            <a:r>
              <a:rPr lang="en-US" sz="2000" dirty="0">
                <a:effectLst/>
              </a:rPr>
              <a:t>(</a:t>
            </a:r>
            <a:r>
              <a:rPr lang="en-US" sz="2000" i="1" dirty="0">
                <a:effectLst/>
              </a:rPr>
              <a:t>function, </a:t>
            </a:r>
            <a:r>
              <a:rPr lang="en-US" sz="2000" i="1" dirty="0" smtClean="0">
                <a:effectLst/>
              </a:rPr>
              <a:t>milliseconds</a:t>
            </a:r>
            <a:r>
              <a:rPr lang="en-US" sz="2000" dirty="0" smtClean="0">
                <a:effectLst/>
              </a:rPr>
              <a:t>)</a:t>
            </a:r>
            <a:endParaRPr lang="sk-SK" sz="2000" dirty="0" smtClean="0">
              <a:effectLst/>
            </a:endParaRP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setInterval</a:t>
            </a:r>
            <a:r>
              <a:rPr lang="en-US" sz="2000" dirty="0">
                <a:effectLst/>
              </a:rPr>
              <a:t> ( </a:t>
            </a:r>
            <a:r>
              <a:rPr lang="en-US" sz="2000" i="1" dirty="0" err="1">
                <a:effectLst/>
              </a:rPr>
              <a:t>funkcia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milisekundy</a:t>
            </a:r>
            <a:r>
              <a:rPr lang="en-US" sz="2000" dirty="0">
                <a:effectLst/>
              </a:rPr>
              <a:t> ) </a:t>
            </a:r>
            <a:br>
              <a:rPr lang="en-US" sz="2000" dirty="0">
                <a:effectLst/>
              </a:rPr>
            </a:br>
            <a:r>
              <a:rPr lang="en-US" sz="2000" dirty="0" err="1">
                <a:effectLst/>
              </a:rPr>
              <a:t>Rovnaké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setTimeout</a:t>
            </a:r>
            <a:r>
              <a:rPr lang="en-US" sz="2000" dirty="0">
                <a:effectLst/>
              </a:rPr>
              <a:t> (), ale </a:t>
            </a:r>
            <a:r>
              <a:rPr lang="en-US" sz="2000" dirty="0" err="1">
                <a:effectLst/>
              </a:rPr>
              <a:t>opakuje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vykonávanie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funkcie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nepretržite</a:t>
            </a:r>
            <a:r>
              <a:rPr lang="en-US" sz="2000" dirty="0">
                <a:effectLst/>
              </a:rPr>
              <a:t>.</a:t>
            </a:r>
          </a:p>
          <a:p>
            <a:endParaRPr lang="sk-SK" sz="2000" dirty="0">
              <a:effectLst/>
            </a:endParaRPr>
          </a:p>
          <a:p>
            <a:endParaRPr lang="sk-SK" sz="20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 smtClean="0"/>
          </a:p>
          <a:p>
            <a:pPr marL="0" indent="0">
              <a:buNone/>
            </a:pP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6256" y="1916832"/>
            <a:ext cx="2612976" cy="3312368"/>
          </a:xfrm>
        </p:spPr>
        <p:txBody>
          <a:bodyPr/>
          <a:lstStyle/>
          <a:p>
            <a:r>
              <a:rPr lang="sk-SK" dirty="0" smtClean="0"/>
              <a:t>Objekt typu DATE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9437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4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46043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4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1038"/>
            <a:ext cx="8820472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2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366963"/>
            <a:ext cx="799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5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371600"/>
          </a:xfrm>
        </p:spPr>
        <p:txBody>
          <a:bodyPr/>
          <a:lstStyle/>
          <a:p>
            <a:r>
              <a:rPr lang="sk-SK" dirty="0" smtClean="0"/>
              <a:t>Celý </a:t>
            </a:r>
            <a:r>
              <a:rPr lang="sk-SK" dirty="0" err="1" smtClean="0"/>
              <a:t>datum</a:t>
            </a:r>
            <a:r>
              <a:rPr lang="sk-SK" dirty="0" smtClean="0"/>
              <a:t> a čas po slovensky?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66938"/>
            <a:ext cx="9058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9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71828"/>
            <a:ext cx="889248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0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Toto treba dať do stránok</a:t>
            </a:r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903649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6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Objekt typu MATH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/>
              </a:rPr>
              <a:t>V JS sa pre generovanie náhodného čísla používa 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Math.random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  <a:effectLst/>
              </a:rPr>
              <a:t>().</a:t>
            </a:r>
          </a:p>
          <a:p>
            <a:r>
              <a:rPr lang="sk-SK" sz="2800" dirty="0">
                <a:effectLst/>
              </a:rPr>
              <a:t>var </a:t>
            </a:r>
            <a:r>
              <a:rPr lang="sk-SK" sz="2800" dirty="0" err="1">
                <a:solidFill>
                  <a:schemeClr val="tx2">
                    <a:lumMod val="75000"/>
                  </a:schemeClr>
                </a:solidFill>
                <a:effectLst/>
              </a:rPr>
              <a:t>nahodne</a:t>
            </a:r>
            <a:r>
              <a:rPr lang="sk-SK" sz="2800" dirty="0">
                <a:effectLst/>
              </a:rPr>
              <a:t> = </a:t>
            </a:r>
            <a:r>
              <a:rPr lang="sk-SK" sz="2800" dirty="0" err="1">
                <a:effectLst/>
              </a:rPr>
              <a:t>Math.random</a:t>
            </a:r>
            <a:r>
              <a:rPr lang="sk-SK" sz="2800" dirty="0" smtClean="0">
                <a:effectLst/>
              </a:rPr>
              <a:t>();generovanie</a:t>
            </a:r>
            <a:endParaRPr lang="sk-SK" dirty="0" smtClean="0">
              <a:effectLst/>
            </a:endParaRPr>
          </a:p>
          <a:p>
            <a:r>
              <a:rPr lang="sk-SK" sz="2800" dirty="0" err="1">
                <a:solidFill>
                  <a:schemeClr val="tx2">
                    <a:lumMod val="75000"/>
                  </a:schemeClr>
                </a:solidFill>
                <a:effectLst/>
              </a:rPr>
              <a:t>nahodne</a:t>
            </a:r>
            <a:r>
              <a:rPr lang="sk-SK" sz="2800" dirty="0">
                <a:effectLst/>
              </a:rPr>
              <a:t> = </a:t>
            </a:r>
            <a:r>
              <a:rPr lang="sk-SK" sz="2800" dirty="0" err="1">
                <a:effectLst/>
              </a:rPr>
              <a:t>Math.floor</a:t>
            </a:r>
            <a:r>
              <a:rPr lang="sk-SK" sz="2800" dirty="0">
                <a:effectLst/>
              </a:rPr>
              <a:t>(</a:t>
            </a:r>
            <a:r>
              <a:rPr lang="sk-SK" sz="2800" dirty="0" err="1">
                <a:solidFill>
                  <a:schemeClr val="tx2">
                    <a:lumMod val="75000"/>
                  </a:schemeClr>
                </a:solidFill>
                <a:effectLst/>
              </a:rPr>
              <a:t>nahodne</a:t>
            </a:r>
            <a:r>
              <a:rPr lang="sk-SK" sz="2800" dirty="0" smtClean="0">
                <a:effectLst/>
              </a:rPr>
              <a:t>);</a:t>
            </a:r>
            <a:r>
              <a:rPr lang="sk-SK" sz="2800" dirty="0" err="1" smtClean="0">
                <a:effectLst/>
              </a:rPr>
              <a:t>zaokruhlovane</a:t>
            </a:r>
            <a:endParaRPr lang="sk-SK" sz="28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sk-SK" dirty="0">
                <a:effectLst/>
              </a:rPr>
              <a:t>Metóda 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Math.floor</a:t>
            </a:r>
            <a:r>
              <a:rPr lang="sk-SK" dirty="0" smtClean="0">
                <a:effectLst/>
              </a:rPr>
              <a:t> zaokrúhľuje </a:t>
            </a:r>
            <a:r>
              <a:rPr lang="sk-SK" dirty="0">
                <a:effectLst/>
              </a:rPr>
              <a:t>nadol</a:t>
            </a:r>
            <a:endParaRPr lang="en-US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6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8464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5252"/>
            <a:ext cx="889248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9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3"/>
            <a:ext cx="71151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9944"/>
            <a:ext cx="7756351" cy="158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360789"/>
            <a:ext cx="66579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0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2" y="188640"/>
            <a:ext cx="9036496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2" y="3868384"/>
            <a:ext cx="8739228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9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Pokračovať v príkladoch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Str.105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0" y="692696"/>
            <a:ext cx="6282777" cy="57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830757" y="3212976"/>
            <a:ext cx="177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bmi.html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4218"/>
            <a:ext cx="5448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97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sk-SK" sz="2000" dirty="0" smtClean="0">
                <a:effectLst/>
              </a:rPr>
              <a:t>Ešte jeden príklad na použitie html </a:t>
            </a:r>
            <a:r>
              <a:rPr lang="sk-SK" sz="2000" dirty="0">
                <a:effectLst/>
              </a:rPr>
              <a:t> </a:t>
            </a:r>
            <a:r>
              <a:rPr lang="sk-SK" sz="2000" dirty="0" smtClean="0">
                <a:effectLst/>
              </a:rPr>
              <a:t>prvkov v </a:t>
            </a:r>
            <a:r>
              <a:rPr lang="sk-SK" sz="2000" dirty="0" err="1" smtClean="0">
                <a:effectLst/>
              </a:rPr>
              <a:t>scripte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4" y="1484784"/>
            <a:ext cx="71983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087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97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Grafika </a:t>
            </a:r>
            <a:r>
              <a:rPr lang="sk-SK" dirty="0" err="1" smtClean="0"/>
              <a:t>canvas</a:t>
            </a:r>
            <a:r>
              <a:rPr lang="sk-SK" dirty="0" smtClean="0"/>
              <a:t> </a:t>
            </a:r>
            <a:r>
              <a:rPr lang="sk-SK" dirty="0" err="1" smtClean="0"/>
              <a:t>svg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71736"/>
          </a:xfrm>
        </p:spPr>
        <p:txBody>
          <a:bodyPr/>
          <a:lstStyle/>
          <a:p>
            <a:r>
              <a:rPr lang="sk-SK" dirty="0" smtClean="0">
                <a:hlinkClick r:id="rId2" action="ppaction://hlinkfile"/>
              </a:rPr>
              <a:t>Odkaz na dokument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3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71600"/>
          </a:xfrm>
        </p:spPr>
        <p:txBody>
          <a:bodyPr/>
          <a:lstStyle/>
          <a:p>
            <a:pPr algn="l"/>
            <a:r>
              <a:rPr lang="sk-SK" sz="3600" dirty="0" smtClean="0"/>
              <a:t>             Práce s obrázkami</a:t>
            </a:r>
            <a:br>
              <a:rPr lang="sk-SK" sz="3600" dirty="0" smtClean="0"/>
            </a:br>
            <a:r>
              <a:rPr lang="pl-PL" sz="2400" b="1" dirty="0">
                <a:effectLst/>
              </a:rPr>
              <a:t>animácia</a:t>
            </a:r>
            <a:r>
              <a:rPr lang="pl-PL" sz="3600" b="1" dirty="0">
                <a:effectLst/>
              </a:rPr>
              <a:t/>
            </a:r>
            <a:br>
              <a:rPr lang="pl-PL" sz="3600" b="1" dirty="0">
                <a:effectLst/>
              </a:rPr>
            </a:br>
            <a:r>
              <a:rPr lang="pl-PL" sz="2000" dirty="0">
                <a:effectLst/>
              </a:rPr>
              <a:t>Je založená na opakovanom striedanie obrázkov:</a:t>
            </a:r>
            <a:br>
              <a:rPr lang="pl-PL" sz="2000" dirty="0">
                <a:effectLst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835292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3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34" y="332656"/>
            <a:ext cx="4020426" cy="19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35" y="2402497"/>
            <a:ext cx="4020426" cy="206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62" y="4698020"/>
            <a:ext cx="2642370" cy="19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effectLst/>
              </a:rPr>
              <a:t>Veľmi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často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stretnete</a:t>
            </a:r>
            <a:r>
              <a:rPr lang="en-US" sz="1800" dirty="0">
                <a:effectLst/>
              </a:rPr>
              <a:t> s </a:t>
            </a:r>
            <a:r>
              <a:rPr lang="en-US" sz="1800" dirty="0" err="1">
                <a:effectLst/>
              </a:rPr>
              <a:t>obrázkami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ktoré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nabehnutí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 smtClean="0">
                <a:effectLst/>
              </a:rPr>
              <a:t>myš</a:t>
            </a:r>
            <a:r>
              <a:rPr lang="sk-SK" sz="1800" dirty="0" err="1" smtClean="0">
                <a:effectLst/>
              </a:rPr>
              <a:t>ou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zmen</a:t>
            </a:r>
            <a:r>
              <a:rPr lang="sk-SK" sz="1800" dirty="0" err="1" smtClean="0">
                <a:effectLst/>
              </a:rPr>
              <a:t>ia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60444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3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2038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67" y="3429000"/>
            <a:ext cx="1971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1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ZADANIE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27720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Vypracujte material o Javascripte</a:t>
            </a:r>
          </a:p>
          <a:p>
            <a:pPr marL="0" indent="0">
              <a:buNone/>
            </a:pP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27584" y="321297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smtClean="0">
                <a:hlinkClick r:id="rId2" action="ppaction://hlinkfile"/>
              </a:rPr>
              <a:t>zadanie1 JAVASCRIPT\index.html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12280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b="1" dirty="0" smtClean="0"/>
              <a:t>Úvod do </a:t>
            </a:r>
            <a:r>
              <a:rPr lang="cs-CZ" b="1" dirty="0" err="1" smtClean="0"/>
              <a:t>JavaScriptu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12568"/>
          </a:xfrm>
        </p:spPr>
        <p:txBody>
          <a:bodyPr/>
          <a:lstStyle/>
          <a:p>
            <a:r>
              <a:rPr lang="cs-CZ" sz="2000" dirty="0" err="1" smtClean="0"/>
              <a:t>JavaScript</a:t>
            </a:r>
            <a:r>
              <a:rPr lang="cs-CZ" sz="2000" dirty="0" smtClean="0"/>
              <a:t>  je p</a:t>
            </a:r>
            <a:r>
              <a:rPr lang="cs-CZ" sz="2000" dirty="0" smtClean="0">
                <a:effectLst/>
              </a:rPr>
              <a:t>rogramovací jazyk, </a:t>
            </a:r>
            <a:r>
              <a:rPr lang="cs-CZ" sz="2000" dirty="0" err="1" smtClean="0">
                <a:effectLst/>
              </a:rPr>
              <a:t>ktorý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sa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používa</a:t>
            </a:r>
            <a:r>
              <a:rPr lang="cs-CZ" sz="2000" dirty="0" smtClean="0">
                <a:effectLst/>
              </a:rPr>
              <a:t> na webových </a:t>
            </a:r>
            <a:r>
              <a:rPr lang="cs-CZ" sz="2000" dirty="0" err="1" smtClean="0">
                <a:effectLst/>
              </a:rPr>
              <a:t>stránkach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Je </a:t>
            </a:r>
            <a:r>
              <a:rPr lang="cs-CZ" sz="2000" dirty="0" err="1" smtClean="0">
                <a:effectLst/>
              </a:rPr>
              <a:t>multiplatfomový</a:t>
            </a:r>
            <a:endParaRPr lang="cs-CZ" sz="2000" dirty="0" smtClean="0">
              <a:effectLst/>
            </a:endParaRPr>
          </a:p>
          <a:p>
            <a:pPr marL="0" indent="0">
              <a:buNone/>
            </a:pPr>
            <a:endParaRPr lang="cs-CZ" sz="2000" dirty="0" smtClean="0">
              <a:effectLst/>
            </a:endParaRPr>
          </a:p>
          <a:p>
            <a:r>
              <a:rPr lang="cs-CZ" sz="2000" dirty="0" err="1" smtClean="0">
                <a:effectLst/>
              </a:rPr>
              <a:t>JavaScript</a:t>
            </a:r>
            <a:r>
              <a:rPr lang="cs-CZ" sz="2000" dirty="0" smtClean="0">
                <a:effectLst/>
              </a:rPr>
              <a:t> je typu</a:t>
            </a:r>
          </a:p>
          <a:p>
            <a:pPr marL="0" indent="0">
              <a:buNone/>
            </a:pPr>
            <a:r>
              <a:rPr lang="cs-CZ" sz="2000" b="1" dirty="0" smtClean="0">
                <a:effectLst/>
              </a:rPr>
              <a:t>		KLIENT - KLIENT</a:t>
            </a:r>
          </a:p>
          <a:p>
            <a:pPr>
              <a:buNone/>
            </a:pPr>
            <a:r>
              <a:rPr lang="cs-CZ" sz="2000" dirty="0" smtClean="0">
                <a:effectLst/>
              </a:rPr>
              <a:t>To znamená, že </a:t>
            </a:r>
            <a:r>
              <a:rPr lang="cs-CZ" sz="2000" dirty="0" err="1" smtClean="0">
                <a:effectLst/>
              </a:rPr>
              <a:t>beží</a:t>
            </a:r>
            <a:r>
              <a:rPr lang="cs-CZ" sz="2000" dirty="0" smtClean="0">
                <a:effectLst/>
              </a:rPr>
              <a:t> na </a:t>
            </a:r>
            <a:r>
              <a:rPr lang="cs-CZ" sz="2000" dirty="0" err="1" smtClean="0">
                <a:effectLst/>
              </a:rPr>
              <a:t>strane</a:t>
            </a:r>
            <a:r>
              <a:rPr lang="cs-CZ" sz="2000" dirty="0" smtClean="0">
                <a:effectLst/>
              </a:rPr>
              <a:t> klienta. Celý kód </a:t>
            </a:r>
            <a:r>
              <a:rPr lang="cs-CZ" sz="2000" dirty="0" err="1" smtClean="0">
                <a:effectLst/>
              </a:rPr>
              <a:t>spracováva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vlastný</a:t>
            </a:r>
            <a:r>
              <a:rPr lang="cs-CZ" sz="2000" dirty="0" smtClean="0">
                <a:effectLst/>
              </a:rPr>
              <a:t> počítač.</a:t>
            </a:r>
          </a:p>
          <a:p>
            <a:r>
              <a:rPr lang="cs-CZ" sz="2000" dirty="0" smtClean="0">
                <a:effectLst/>
              </a:rPr>
              <a:t>Používá </a:t>
            </a:r>
            <a:r>
              <a:rPr lang="cs-CZ" sz="2000" dirty="0" err="1" smtClean="0">
                <a:effectLst/>
              </a:rPr>
              <a:t>sa</a:t>
            </a:r>
            <a:r>
              <a:rPr lang="cs-CZ" sz="2000" dirty="0" smtClean="0">
                <a:effectLst/>
              </a:rPr>
              <a:t> pro tvorbu dynamických webových </a:t>
            </a:r>
            <a:r>
              <a:rPr lang="cs-CZ" sz="2000" dirty="0" err="1" smtClean="0">
                <a:effectLst/>
              </a:rPr>
              <a:t>aplikacií</a:t>
            </a:r>
            <a:r>
              <a:rPr lang="cs-CZ" sz="2000" dirty="0" smtClean="0">
                <a:effectLst/>
              </a:rPr>
              <a:t>. </a:t>
            </a:r>
          </a:p>
          <a:p>
            <a:r>
              <a:rPr lang="cs-CZ" sz="2000" dirty="0" smtClean="0">
                <a:effectLst/>
              </a:rPr>
              <a:t>Je postavený na </a:t>
            </a:r>
            <a:r>
              <a:rPr lang="cs-CZ" sz="2000" dirty="0" err="1" smtClean="0">
                <a:effectLst/>
              </a:rPr>
              <a:t>základoch</a:t>
            </a:r>
            <a:r>
              <a:rPr lang="cs-CZ" sz="2000" dirty="0" smtClean="0">
                <a:effectLst/>
              </a:rPr>
              <a:t> jazyka Java a C.</a:t>
            </a:r>
          </a:p>
          <a:p>
            <a:r>
              <a:rPr lang="sk-SK" sz="2000" dirty="0" err="1">
                <a:effectLst/>
              </a:rPr>
              <a:t>Javascript</a:t>
            </a:r>
            <a:r>
              <a:rPr lang="sk-SK" sz="2000" dirty="0">
                <a:effectLst/>
              </a:rPr>
              <a:t> sa nespúšťa na strane servera(ako napríklad PHP alebo ASP) ale </a:t>
            </a:r>
            <a:r>
              <a:rPr lang="sk-SK" sz="2000" u="sng" dirty="0">
                <a:effectLst/>
              </a:rPr>
              <a:t>až po načítaní stránky na strane </a:t>
            </a:r>
            <a:r>
              <a:rPr lang="sk-SK" sz="2000" u="sng" dirty="0" smtClean="0">
                <a:effectLst/>
              </a:rPr>
              <a:t>klienta</a:t>
            </a:r>
            <a:r>
              <a:rPr lang="cs-CZ" sz="2000" dirty="0" smtClean="0"/>
              <a:t>.</a:t>
            </a:r>
          </a:p>
          <a:p>
            <a:pPr lvl="0"/>
            <a:r>
              <a:rPr lang="sk-SK" sz="2000" dirty="0">
                <a:effectLst/>
              </a:rPr>
              <a:t>K tvorbe stránok nepotrebujeme žiadny špecializovaný </a:t>
            </a:r>
            <a:r>
              <a:rPr lang="sk-SK" sz="2400" dirty="0" smtClean="0">
                <a:effectLst/>
              </a:rPr>
              <a:t>software</a:t>
            </a:r>
          </a:p>
          <a:p>
            <a:pPr lvl="0"/>
            <a:r>
              <a:rPr lang="sk-SK" sz="2400" b="1" dirty="0" smtClean="0">
                <a:effectLst/>
              </a:rPr>
              <a:t>Na tvorbu stačí </a:t>
            </a:r>
            <a:r>
              <a:rPr lang="sk-SK" sz="2400" b="1" dirty="0" err="1" smtClean="0">
                <a:effectLst/>
              </a:rPr>
              <a:t>sublime</a:t>
            </a:r>
            <a:r>
              <a:rPr lang="sk-SK" sz="2400" b="1" dirty="0" smtClean="0">
                <a:effectLst/>
              </a:rPr>
              <a:t> text 3</a:t>
            </a:r>
            <a:endParaRPr lang="en-US" sz="2400" b="1" dirty="0">
              <a:effectLst/>
            </a:endParaRPr>
          </a:p>
          <a:p>
            <a:endParaRPr lang="en-US" sz="2400" b="1" dirty="0">
              <a:effectLst/>
            </a:endParaRPr>
          </a:p>
        </p:txBody>
      </p:sp>
      <p:pic>
        <p:nvPicPr>
          <p:cNvPr id="409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1071562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0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24440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8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275040" cy="1371600"/>
          </a:xfrm>
        </p:spPr>
        <p:txBody>
          <a:bodyPr/>
          <a:lstStyle/>
          <a:p>
            <a:pPr algn="l"/>
            <a:r>
              <a:rPr lang="sk-SK" sz="3600" dirty="0" smtClean="0"/>
              <a:t>ÚVOD DO PREMENNÝCH V JS</a:t>
            </a:r>
            <a:endParaRPr lang="en-US" sz="3600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1700808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Premenná je </a:t>
            </a:r>
            <a:r>
              <a:rPr lang="sk-SK" sz="2400" dirty="0"/>
              <a:t>miesto v pamäti počítača.  </a:t>
            </a:r>
            <a:endParaRPr lang="sk-SK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Používame </a:t>
            </a:r>
            <a:r>
              <a:rPr lang="sk-SK" sz="2400" dirty="0"/>
              <a:t>ich k uchovaniu hodnôt s ktorými chceme v programe pracovať.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Premennú </a:t>
            </a:r>
            <a:r>
              <a:rPr lang="sk-SK" sz="2400" dirty="0"/>
              <a:t>si môžeme predstaviť ako </a:t>
            </a:r>
            <a:r>
              <a:rPr lang="sk-SK" sz="2400" dirty="0" err="1"/>
              <a:t>krabicu</a:t>
            </a:r>
            <a:r>
              <a:rPr lang="sk-SK" sz="2400" dirty="0"/>
              <a:t> s </a:t>
            </a:r>
            <a:r>
              <a:rPr lang="sk-SK" sz="2400" dirty="0" smtClean="0"/>
              <a:t>kartičkami.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 </a:t>
            </a:r>
            <a:r>
              <a:rPr lang="sk-SK" sz="2400" dirty="0"/>
              <a:t>Na </a:t>
            </a:r>
            <a:r>
              <a:rPr lang="sk-SK" sz="2400" dirty="0" smtClean="0"/>
              <a:t>obal napíšeme </a:t>
            </a:r>
            <a:r>
              <a:rPr lang="sk-SK" sz="2400" dirty="0"/>
              <a:t>všeobecný popis </a:t>
            </a:r>
            <a:r>
              <a:rPr lang="sk-SK" sz="2400" dirty="0" smtClean="0"/>
              <a:t>toho čo </a:t>
            </a:r>
            <a:r>
              <a:rPr lang="sk-SK" sz="2400" dirty="0" err="1"/>
              <a:t>krabica</a:t>
            </a:r>
            <a:r>
              <a:rPr lang="sk-SK" sz="2400" dirty="0"/>
              <a:t> obsahuje</a:t>
            </a:r>
            <a:r>
              <a:rPr lang="sk-SK" sz="2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Na </a:t>
            </a:r>
            <a:r>
              <a:rPr lang="sk-SK" sz="2400" dirty="0"/>
              <a:t>to aby sme si zapamätali obsah </a:t>
            </a:r>
            <a:r>
              <a:rPr lang="sk-SK" sz="2400" dirty="0" err="1"/>
              <a:t>krabice</a:t>
            </a:r>
            <a:r>
              <a:rPr lang="sk-SK" sz="2400" dirty="0"/>
              <a:t> stačí si zapamätať názov </a:t>
            </a:r>
            <a:r>
              <a:rPr lang="sk-SK" sz="2400" dirty="0" smtClean="0"/>
              <a:t>obalu.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6388" name="Picture 4" descr="Výsledok vyhľadávania obrázkov pre dopyt memory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26" y="-13693"/>
            <a:ext cx="2466781" cy="1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9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ok vyhľadávania obrázkov pre dopyt memory 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961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907704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LOKALIZÁCIA  PREMENNEJ  x V </a:t>
            </a:r>
            <a:r>
              <a:rPr lang="sk-SK" dirty="0" err="1" smtClean="0"/>
              <a:t>PAMäTI</a:t>
            </a:r>
            <a:r>
              <a:rPr lang="sk-SK" dirty="0" smtClean="0"/>
              <a:t>  POČÍTAČA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38944"/>
            <a:ext cx="8229600" cy="1371600"/>
          </a:xfrm>
        </p:spPr>
        <p:txBody>
          <a:bodyPr/>
          <a:lstStyle/>
          <a:p>
            <a:r>
              <a:rPr lang="sk-SK" sz="3600" dirty="0">
                <a:effectLst/>
              </a:rPr>
              <a:t>Zásady tvorby a použitia premennej</a:t>
            </a:r>
            <a:r>
              <a:rPr lang="en-US" sz="3600" b="1" dirty="0">
                <a:effectLst/>
              </a:rPr>
              <a:t/>
            </a:r>
            <a:br>
              <a:rPr lang="en-US" sz="3600" b="1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69062" y="1484784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Pri prvom použití premennej použijeme slovíčko </a:t>
            </a:r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var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 </a:t>
            </a:r>
            <a:r>
              <a:rPr lang="sk-SK" dirty="0" err="1"/>
              <a:t>javascripte</a:t>
            </a:r>
            <a:r>
              <a:rPr lang="sk-SK" dirty="0"/>
              <a:t> sa pri premenných rozlišujú malé a </a:t>
            </a:r>
            <a:r>
              <a:rPr lang="sk-SK" dirty="0" err="1"/>
              <a:t>veľke</a:t>
            </a:r>
            <a:r>
              <a:rPr lang="sk-SK" dirty="0"/>
              <a:t> </a:t>
            </a:r>
            <a:r>
              <a:rPr lang="sk-SK" dirty="0" smtClean="0"/>
              <a:t>písmená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Pri voľbe </a:t>
            </a:r>
            <a:r>
              <a:rPr lang="sk-SK" dirty="0" err="1"/>
              <a:t>premených</a:t>
            </a:r>
            <a:r>
              <a:rPr lang="sk-SK" dirty="0"/>
              <a:t> </a:t>
            </a:r>
            <a:r>
              <a:rPr lang="sk-SK" dirty="0" smtClean="0"/>
              <a:t>môžeme </a:t>
            </a:r>
            <a:r>
              <a:rPr lang="sk-SK" dirty="0"/>
              <a:t>použiť číslice a </a:t>
            </a:r>
            <a:r>
              <a:rPr lang="sk-SK" dirty="0" err="1"/>
              <a:t>podtržítko</a:t>
            </a:r>
            <a:r>
              <a:rPr lang="sk-SK" dirty="0"/>
              <a:t>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_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Na začiatku mena premennej nesmie byť </a:t>
            </a:r>
            <a:r>
              <a:rPr lang="sk-SK" dirty="0" smtClean="0"/>
              <a:t>číslo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Vyberať pre mená premennej výstižné </a:t>
            </a:r>
            <a:r>
              <a:rPr lang="sk-SK" dirty="0" smtClean="0"/>
              <a:t>názvy podľa obsahu ktorý majú miesť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 mene premennej sa nesmie použiť medzera ani pomlčku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Vyvarujte sa použitiu diakritiky v názve premennej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Ak sme už označili premennú slovíčkom var nemusíme ho pri </a:t>
            </a:r>
            <a:r>
              <a:rPr lang="sk-SK" dirty="0" err="1"/>
              <a:t>daľšom</a:t>
            </a:r>
            <a:r>
              <a:rPr lang="sk-SK" dirty="0"/>
              <a:t> použití </a:t>
            </a:r>
            <a:r>
              <a:rPr lang="sk-SK" dirty="0" smtClean="0"/>
              <a:t>používať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921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80728"/>
            <a:ext cx="1071562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25832"/>
            <a:ext cx="8229600" cy="1371600"/>
          </a:xfrm>
        </p:spPr>
        <p:txBody>
          <a:bodyPr/>
          <a:lstStyle/>
          <a:p>
            <a:r>
              <a:rPr lang="sk-SK" sz="3600" dirty="0" smtClean="0">
                <a:effectLst/>
              </a:rPr>
              <a:t>Príklady deklarovania premennej</a:t>
            </a: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5752" y="1124744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solidFill>
                  <a:srgbClr val="00B0F0"/>
                </a:solidFill>
              </a:rPr>
              <a:t>Toto je správne: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/>
              <a:t>Koblihy1,male_koblihy</a:t>
            </a:r>
            <a:endParaRPr lang="en-US" b="1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/>
              <a:t> Kobli1ha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vyskaStromu,vyska_stromu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/>
              <a:t>Polomer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Sirka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Strana_A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sk-SK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00B0F0"/>
                </a:solidFill>
              </a:rPr>
              <a:t>A toto  je neprávne: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1kobliha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/>
              <a:t>Vyska</a:t>
            </a:r>
            <a:r>
              <a:rPr lang="sk-SK" dirty="0"/>
              <a:t>  </a:t>
            </a:r>
            <a:r>
              <a:rPr lang="sk-SK" dirty="0" err="1" smtClean="0"/>
              <a:t>stromu,vyska-stromu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/>
              <a:t>výškaStromu</a:t>
            </a:r>
            <a:endParaRPr lang="en-US" b="1" dirty="0"/>
          </a:p>
          <a:p>
            <a:pPr lvl="0">
              <a:lnSpc>
                <a:spcPct val="150000"/>
              </a:lnSpc>
            </a:pPr>
            <a:endParaRPr lang="en-US" b="1" dirty="0"/>
          </a:p>
        </p:txBody>
      </p:sp>
      <p:pic>
        <p:nvPicPr>
          <p:cNvPr id="10242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2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38944"/>
            <a:ext cx="8229600" cy="1371600"/>
          </a:xfrm>
        </p:spPr>
        <p:txBody>
          <a:bodyPr/>
          <a:lstStyle/>
          <a:p>
            <a:r>
              <a:rPr lang="sk-SK" sz="3600" dirty="0" smtClean="0">
                <a:effectLst/>
              </a:rPr>
              <a:t>Typy premennej</a:t>
            </a:r>
            <a:r>
              <a:rPr lang="en-US" sz="3600" b="1" dirty="0">
                <a:effectLst/>
              </a:rPr>
              <a:t/>
            </a:r>
            <a:br>
              <a:rPr lang="en-US" sz="3600" b="1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51861" y="3573016"/>
            <a:ext cx="806489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b="1" dirty="0"/>
              <a:t> </a:t>
            </a:r>
            <a:r>
              <a:rPr lang="sk-SK" dirty="0" smtClean="0"/>
              <a:t>Číselná </a:t>
            </a:r>
            <a:r>
              <a:rPr lang="sk-SK" dirty="0" err="1" smtClean="0"/>
              <a:t>premenná-obsahuje</a:t>
            </a:r>
            <a:r>
              <a:rPr lang="sk-SK" dirty="0" smtClean="0"/>
              <a:t> celé alebo reálne číslo(12,1.44)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Reťazcová</a:t>
            </a:r>
            <a:r>
              <a:rPr lang="sk-SK" dirty="0" smtClean="0"/>
              <a:t> </a:t>
            </a:r>
            <a:r>
              <a:rPr lang="sk-SK" dirty="0" err="1" smtClean="0"/>
              <a:t>premenná-obsahuje</a:t>
            </a:r>
            <a:r>
              <a:rPr lang="sk-SK" dirty="0" smtClean="0"/>
              <a:t> text(TOTO je text v </a:t>
            </a:r>
            <a:r>
              <a:rPr lang="sk-SK" dirty="0" err="1" smtClean="0"/>
              <a:t>reťazcovej</a:t>
            </a:r>
            <a:r>
              <a:rPr lang="sk-SK" dirty="0" smtClean="0"/>
              <a:t> premennej)</a:t>
            </a:r>
          </a:p>
          <a:p>
            <a:pPr>
              <a:lnSpc>
                <a:spcPct val="150000"/>
              </a:lnSpc>
            </a:pP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Logická </a:t>
            </a:r>
            <a:r>
              <a:rPr lang="cs-CZ" dirty="0" err="1" smtClean="0"/>
              <a:t>premnná</a:t>
            </a:r>
            <a:r>
              <a:rPr lang="cs-CZ" dirty="0" smtClean="0"/>
              <a:t>-obsahuje </a:t>
            </a:r>
            <a:r>
              <a:rPr lang="cs-CZ" dirty="0" err="1" smtClean="0"/>
              <a:t>logickú</a:t>
            </a:r>
            <a:r>
              <a:rPr lang="cs-CZ" dirty="0" smtClean="0"/>
              <a:t> hodnotu (TRUE,FALSE)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7160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651861" y="1407027"/>
            <a:ext cx="7160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i="1" dirty="0"/>
              <a:t>V </a:t>
            </a:r>
            <a:r>
              <a:rPr lang="sk-SK" i="1" dirty="0" err="1"/>
              <a:t>javascripte</a:t>
            </a:r>
            <a:r>
              <a:rPr lang="sk-SK" i="1" dirty="0"/>
              <a:t> nie je potrebné deklarovať typ premennej</a:t>
            </a:r>
            <a:r>
              <a:rPr lang="sk-SK" i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sk-SK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sk-SK" i="1" dirty="0"/>
              <a:t>JS sám určí či ide o </a:t>
            </a:r>
            <a:r>
              <a:rPr lang="sk-SK" i="1" dirty="0" err="1"/>
              <a:t>číslo,text</a:t>
            </a:r>
            <a:r>
              <a:rPr lang="sk-SK" i="1" dirty="0"/>
              <a:t> alebo logickú premennú  podľa obsahu </a:t>
            </a:r>
            <a:r>
              <a:rPr lang="sk-SK" i="1" dirty="0" smtClean="0"/>
              <a:t>,aký  </a:t>
            </a:r>
            <a:r>
              <a:rPr lang="sk-SK" i="1" smtClean="0"/>
              <a:t>jej  priradíme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b="1" i="1" smtClean="0"/>
              <a:t>JS rozoznáva  tieto typy premenných: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8" y="168692"/>
            <a:ext cx="1482749" cy="19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2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9592" y="436021"/>
            <a:ext cx="741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ARITMETICKÉ OPERÁTORY PRE ČÍSELNÉ PREMENNÉ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6" y="1384093"/>
            <a:ext cx="6244392" cy="427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4093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9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9592" y="436021"/>
            <a:ext cx="685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OPERÁTORY PRIRADENIA </a:t>
            </a:r>
            <a:r>
              <a:rPr lang="sk-SK" sz="2400" dirty="0" err="1" smtClean="0"/>
              <a:t>HODNôT</a:t>
            </a:r>
            <a:r>
              <a:rPr lang="sk-SK" sz="2400" dirty="0" smtClean="0"/>
              <a:t> PREMENNÝM</a:t>
            </a:r>
            <a:endParaRPr lang="en-US" sz="2400" dirty="0"/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98072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64103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3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38944"/>
            <a:ext cx="8229600" cy="1371600"/>
          </a:xfrm>
        </p:spPr>
        <p:txBody>
          <a:bodyPr/>
          <a:lstStyle/>
          <a:p>
            <a:r>
              <a:rPr lang="sk-SK" sz="3600" b="1" dirty="0" smtClean="0">
                <a:effectLst/>
              </a:rPr>
              <a:t>Čo platí o premenných</a:t>
            </a:r>
            <a:r>
              <a:rPr lang="en-US" sz="3600" b="1" dirty="0">
                <a:effectLst/>
              </a:rPr>
              <a:t/>
            </a:r>
            <a:br>
              <a:rPr lang="en-US" sz="3600" b="1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1597442"/>
            <a:ext cx="8064896" cy="49552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000" dirty="0" smtClean="0"/>
              <a:t>Premenná pred prvým použitím musí byť definovaná pomocou slova </a:t>
            </a:r>
            <a:r>
              <a:rPr lang="sk-SK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/>
              <a:t>pridávaní</a:t>
            </a:r>
            <a:r>
              <a:rPr lang="en-US" sz="2000" dirty="0"/>
              <a:t> </a:t>
            </a:r>
            <a:r>
              <a:rPr lang="en-US" sz="2000" dirty="0" err="1"/>
              <a:t>čísla</a:t>
            </a:r>
            <a:r>
              <a:rPr lang="en-US" sz="2000" dirty="0"/>
              <a:t> </a:t>
            </a:r>
            <a:r>
              <a:rPr lang="sk-SK" sz="2000" dirty="0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reťazc</a:t>
            </a:r>
            <a:r>
              <a:rPr lang="sk-SK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kód</a:t>
            </a:r>
            <a:r>
              <a:rPr lang="en-US" sz="2000" dirty="0"/>
              <a:t> JavaScript </a:t>
            </a:r>
            <a:r>
              <a:rPr lang="en-US" sz="2000" dirty="0" err="1"/>
              <a:t>považovať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reťazec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sk-SK" sz="2000" dirty="0" smtClean="0"/>
              <a:t>J</a:t>
            </a:r>
            <a:r>
              <a:rPr lang="en-US" sz="2000" dirty="0" err="1" smtClean="0"/>
              <a:t>avaScript</a:t>
            </a:r>
            <a:r>
              <a:rPr lang="en-US" sz="2000" dirty="0" smtClean="0"/>
              <a:t> </a:t>
            </a:r>
            <a:r>
              <a:rPr lang="en-US" sz="2000" dirty="0" err="1"/>
              <a:t>hodnotí</a:t>
            </a:r>
            <a:r>
              <a:rPr lang="en-US" sz="2000" dirty="0"/>
              <a:t> </a:t>
            </a:r>
            <a:r>
              <a:rPr lang="en-US" sz="2000" dirty="0" err="1"/>
              <a:t>výrazy</a:t>
            </a:r>
            <a:r>
              <a:rPr lang="en-US" sz="2000" dirty="0"/>
              <a:t> </a:t>
            </a:r>
            <a:r>
              <a:rPr lang="en-US" sz="2000" dirty="0" err="1"/>
              <a:t>zľava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/>
              <a:t>JavaScript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dynamické</a:t>
            </a:r>
            <a:r>
              <a:rPr lang="en-US" sz="2000" dirty="0"/>
              <a:t> </a:t>
            </a:r>
            <a:r>
              <a:rPr lang="en-US" sz="2000" dirty="0" err="1"/>
              <a:t>typy</a:t>
            </a:r>
            <a:r>
              <a:rPr lang="en-US" sz="2000" dirty="0"/>
              <a:t>. To </a:t>
            </a:r>
            <a:r>
              <a:rPr lang="en-US" sz="2000" dirty="0" err="1"/>
              <a:t>znamená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rovnakú</a:t>
            </a:r>
            <a:r>
              <a:rPr lang="en-US" sz="2000" dirty="0"/>
              <a:t> </a:t>
            </a:r>
            <a:r>
              <a:rPr lang="en-US" sz="2000" dirty="0" err="1"/>
              <a:t>premennú</a:t>
            </a:r>
            <a:r>
              <a:rPr lang="en-US" sz="2000" dirty="0"/>
              <a:t> je </a:t>
            </a:r>
            <a:r>
              <a:rPr lang="en-US" sz="2000" dirty="0" err="1"/>
              <a:t>možné</a:t>
            </a:r>
            <a:r>
              <a:rPr lang="en-US" sz="2000" dirty="0"/>
              <a:t> </a:t>
            </a:r>
            <a:r>
              <a:rPr lang="en-US" sz="2000" dirty="0" err="1"/>
              <a:t>použiť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uchovávanie</a:t>
            </a:r>
            <a:r>
              <a:rPr lang="en-US" sz="2000" dirty="0"/>
              <a:t> </a:t>
            </a:r>
            <a:r>
              <a:rPr lang="en-US" sz="2000" dirty="0" err="1"/>
              <a:t>rôznych</a:t>
            </a:r>
            <a:r>
              <a:rPr lang="en-US" sz="2000" dirty="0"/>
              <a:t> </a:t>
            </a:r>
            <a:r>
              <a:rPr lang="en-US" sz="2000" dirty="0" err="1"/>
              <a:t>typov</a:t>
            </a:r>
            <a:r>
              <a:rPr lang="en-US" sz="2000" dirty="0"/>
              <a:t> </a:t>
            </a:r>
            <a:r>
              <a:rPr lang="en-US" sz="2000" dirty="0" err="1" smtClean="0"/>
              <a:t>údajov</a:t>
            </a:r>
            <a:endParaRPr lang="sk-SK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sk-SK" sz="2000" dirty="0" smtClean="0"/>
              <a:t>Na zadanie reťazca do premennej jednoduché alebo</a:t>
            </a:r>
            <a:r>
              <a:rPr lang="en-US" sz="2000" dirty="0" smtClean="0"/>
              <a:t> </a:t>
            </a:r>
            <a:r>
              <a:rPr lang="en-US" sz="2000" dirty="0" err="1"/>
              <a:t>dvojité</a:t>
            </a:r>
            <a:r>
              <a:rPr lang="en-US" sz="2000" dirty="0"/>
              <a:t> </a:t>
            </a:r>
            <a:r>
              <a:rPr lang="en-US" sz="2000" dirty="0" err="1" smtClean="0"/>
              <a:t>úvodzovky</a:t>
            </a:r>
            <a:r>
              <a:rPr lang="sk-SK" sz="2000" b="1" dirty="0"/>
              <a:t> </a:t>
            </a:r>
            <a:endParaRPr lang="sk-SK" sz="20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err="1"/>
              <a:t>Čísla</a:t>
            </a:r>
            <a:r>
              <a:rPr lang="en-US" sz="2000" dirty="0"/>
              <a:t> je </a:t>
            </a:r>
            <a:r>
              <a:rPr lang="en-US" sz="2000" dirty="0" err="1"/>
              <a:t>možné</a:t>
            </a:r>
            <a:r>
              <a:rPr lang="en-US" sz="2000" dirty="0"/>
              <a:t> </a:t>
            </a:r>
            <a:r>
              <a:rPr lang="en-US" sz="2000" dirty="0" err="1"/>
              <a:t>písať</a:t>
            </a:r>
            <a:r>
              <a:rPr lang="en-US" sz="2000" dirty="0"/>
              <a:t> s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bez</a:t>
            </a:r>
            <a:r>
              <a:rPr lang="en-US" sz="2000" dirty="0"/>
              <a:t> </a:t>
            </a:r>
            <a:r>
              <a:rPr lang="en-US" sz="2000" dirty="0" err="1"/>
              <a:t>desatinných</a:t>
            </a:r>
            <a:r>
              <a:rPr lang="en-US" sz="2000" dirty="0"/>
              <a:t> </a:t>
            </a:r>
            <a:r>
              <a:rPr lang="en-US" sz="2000" dirty="0" err="1" smtClean="0"/>
              <a:t>čísel</a:t>
            </a:r>
            <a:endParaRPr lang="sk-SK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sk-SK" sz="2000" dirty="0" smtClean="0"/>
              <a:t>Premenné typu </a:t>
            </a:r>
            <a:r>
              <a:rPr lang="en-US" sz="2000" dirty="0" smtClean="0"/>
              <a:t>Boole</a:t>
            </a:r>
            <a:r>
              <a:rPr lang="sk-SK" sz="2000" dirty="0" err="1" smtClean="0"/>
              <a:t>an</a:t>
            </a:r>
            <a:r>
              <a:rPr lang="en-US" sz="2000" dirty="0" smtClean="0"/>
              <a:t> </a:t>
            </a: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mať</a:t>
            </a:r>
            <a:r>
              <a:rPr lang="en-US" sz="2000" dirty="0"/>
              <a:t> </a:t>
            </a:r>
            <a:r>
              <a:rPr lang="en-US" sz="2000" dirty="0" err="1"/>
              <a:t>iba</a:t>
            </a:r>
            <a:r>
              <a:rPr lang="en-US" sz="2000" dirty="0"/>
              <a:t> </a:t>
            </a:r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hodnoty</a:t>
            </a:r>
            <a:r>
              <a:rPr lang="en-US" sz="2000" dirty="0"/>
              <a:t>: true </a:t>
            </a:r>
            <a:r>
              <a:rPr lang="en-US" sz="2000" dirty="0" err="1"/>
              <a:t>alebo</a:t>
            </a:r>
            <a:r>
              <a:rPr lang="en-US" sz="2000" dirty="0"/>
              <a:t> false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V</a:t>
            </a:r>
            <a:r>
              <a:rPr lang="sk-SK" sz="2000" dirty="0" smtClean="0"/>
              <a:t> premennej bez hodnoty je táto premenná nedefinovaná ani čo do hodnoty ani čo do typu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err="1"/>
              <a:t>Polia</a:t>
            </a:r>
            <a:r>
              <a:rPr lang="en-US" sz="2000" dirty="0"/>
              <a:t> </a:t>
            </a:r>
            <a:r>
              <a:rPr lang="en-US" sz="2000" dirty="0" smtClean="0"/>
              <a:t>JavaScript</a:t>
            </a:r>
            <a:r>
              <a:rPr lang="sk-SK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napísané</a:t>
            </a:r>
            <a:r>
              <a:rPr lang="en-US" sz="2000" dirty="0"/>
              <a:t> s </a:t>
            </a:r>
            <a:r>
              <a:rPr lang="en-US" sz="2000" dirty="0" err="1"/>
              <a:t>hranatými</a:t>
            </a:r>
            <a:r>
              <a:rPr lang="en-US" sz="2000" dirty="0"/>
              <a:t> </a:t>
            </a:r>
            <a:r>
              <a:rPr lang="en-US" sz="2000" dirty="0" err="1"/>
              <a:t>zátvorkami</a:t>
            </a:r>
            <a:r>
              <a:rPr lang="en-US" sz="2000" dirty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7160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8692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5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JavaScript ­ Vstup a výstup </a:t>
            </a:r>
            <a:r>
              <a:rPr lang="sk-SK" sz="4000" smtClean="0"/>
              <a:t>údajov</a:t>
            </a:r>
            <a:endParaRPr lang="sk-SK" sz="40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51856"/>
          </a:xfrm>
        </p:spPr>
        <p:txBody>
          <a:bodyPr/>
          <a:lstStyle/>
          <a:p>
            <a:r>
              <a:rPr lang="sk-SK" sz="2400" smtClean="0"/>
              <a:t>Vstup údajov</a:t>
            </a:r>
          </a:p>
          <a:p>
            <a:pPr marL="0" indent="0">
              <a:buNone/>
            </a:pPr>
            <a:r>
              <a:rPr lang="sk-SK" sz="2400"/>
              <a:t>	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prompt</a:t>
            </a:r>
          </a:p>
          <a:p>
            <a:pPr marL="0" indent="0">
              <a:buNone/>
            </a:pPr>
            <a:r>
              <a:rPr lang="sk-SK" sz="2400"/>
              <a:t>	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input</a:t>
            </a:r>
            <a:endParaRPr lang="sk-SK" sz="24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347965" y="3573016"/>
            <a:ext cx="84969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sk-SK" sz="2400" smtClean="0"/>
              <a:t>Výstup údajov</a:t>
            </a:r>
            <a:endParaRPr lang="sk-SK" smtClean="0"/>
          </a:p>
          <a:p>
            <a:pPr marL="0" indent="0">
              <a:buNone/>
            </a:pPr>
            <a:r>
              <a:rPr lang="sk-SK"/>
              <a:t>	</a:t>
            </a:r>
            <a:r>
              <a:rPr lang="sk-SK" sz="2400"/>
              <a:t> 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alert</a:t>
            </a:r>
          </a:p>
          <a:p>
            <a:pPr marL="0" indent="0">
              <a:buNone/>
            </a:pPr>
            <a:r>
              <a:rPr lang="sk-SK" sz="2400"/>
              <a:t>	</a:t>
            </a:r>
            <a:r>
              <a:rPr lang="sk-SK" sz="240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document.write-</a:t>
            </a:r>
            <a:r>
              <a:rPr lang="sk-SK" sz="2400"/>
              <a:t>metoda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/>
              <a:t>write objektu </a:t>
            </a:r>
            <a:r>
              <a:rPr lang="sk-SK" sz="2400" smtClean="0"/>
              <a:t>document</a:t>
            </a:r>
          </a:p>
          <a:p>
            <a:pPr marL="0" indent="0">
              <a:buNone/>
            </a:pPr>
            <a:r>
              <a:rPr lang="sk-SK" sz="2400"/>
              <a:t>	</a:t>
            </a:r>
            <a:r>
              <a:rPr lang="sk-SK" sz="240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innerHTML-</a:t>
            </a:r>
            <a:r>
              <a:rPr lang="sk-SK" sz="2400"/>
              <a:t> </a:t>
            </a:r>
            <a:r>
              <a:rPr lang="sk-SK" sz="2400" smtClean="0"/>
              <a:t>priradením </a:t>
            </a:r>
            <a:r>
              <a:rPr lang="sk-SK" sz="2400"/>
              <a:t>hodnoty vlastnosti </a:t>
            </a:r>
            <a:r>
              <a:rPr lang="sk-SK" sz="2400" smtClean="0"/>
              <a:t>					innerHTML </a:t>
            </a:r>
            <a:r>
              <a:rPr lang="sk-SK" sz="2400"/>
              <a:t>objektu </a:t>
            </a:r>
            <a:r>
              <a:rPr lang="sk-SK" sz="2400" smtClean="0"/>
              <a:t>dokument</a:t>
            </a:r>
          </a:p>
          <a:p>
            <a:pPr marL="0" indent="0">
              <a:buNone/>
            </a:pPr>
            <a:r>
              <a:rPr lang="sk-SK" sz="2400">
                <a:solidFill>
                  <a:schemeClr val="bg1">
                    <a:lumMod val="60000"/>
                    <a:lumOff val="40000"/>
                  </a:schemeClr>
                </a:solidFill>
              </a:rPr>
              <a:t>document.getElementById("demo").innerHTML 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=</a:t>
            </a:r>
            <a:r>
              <a:rPr lang="sk-SK" sz="240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„text". </a:t>
            </a:r>
            <a:endParaRPr lang="sk-SK" sz="24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1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23950"/>
            <a:ext cx="79914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4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HLÁŠKY</a:t>
            </a:r>
            <a:br>
              <a:rPr lang="sk-SK" dirty="0" smtClean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Slúžia na interakciu skriptu s </a:t>
            </a:r>
            <a:r>
              <a:rPr lang="sk-SK" dirty="0" err="1" smtClean="0"/>
              <a:t>uživateľom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err="1" smtClean="0"/>
              <a:t>alert</a:t>
            </a:r>
            <a:endParaRPr lang="sk-SK" dirty="0" smtClean="0"/>
          </a:p>
          <a:p>
            <a:r>
              <a:rPr lang="sk-SK" dirty="0" err="1" smtClean="0"/>
              <a:t>confirm</a:t>
            </a:r>
            <a:endParaRPr lang="sk-SK" dirty="0" smtClean="0"/>
          </a:p>
          <a:p>
            <a:r>
              <a:rPr lang="sk-SK" dirty="0" err="1" smtClean="0"/>
              <a:t>prompt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58" y="378904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32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HLÁŠKY-výstraha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50227"/>
              </p:ext>
            </p:extLst>
          </p:nvPr>
        </p:nvGraphicFramePr>
        <p:xfrm>
          <a:off x="1524000" y="1397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4560168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Typ </a:t>
                      </a:r>
                      <a:r>
                        <a:rPr lang="sk-SK" dirty="0" err="1" smtClean="0"/>
                        <a:t>hlášky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alert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“hláška");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115616" y="304364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Popis </a:t>
            </a:r>
            <a:r>
              <a:rPr lang="sk-SK" dirty="0" err="1" smtClean="0">
                <a:solidFill>
                  <a:srgbClr val="00B0F0"/>
                </a:solidFill>
              </a:rPr>
              <a:t>hlášky</a:t>
            </a:r>
            <a:r>
              <a:rPr lang="sk-SK" dirty="0" smtClean="0">
                <a:solidFill>
                  <a:srgbClr val="00B0F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mtClean="0"/>
              <a:t>príkaz alert </a:t>
            </a:r>
            <a:r>
              <a:rPr lang="sk-SK" dirty="0"/>
              <a:t>zobrazí upozorňovacie okienko s textom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sk-SK" dirty="0"/>
              <a:t>Text v zátvorke a v úvodzovkách sa vypíše do dialógu spolu s tlačidlom OK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err="1" smtClean="0"/>
              <a:t>Hláška</a:t>
            </a:r>
            <a:r>
              <a:rPr lang="sk-SK" dirty="0" smtClean="0"/>
              <a:t> </a:t>
            </a:r>
            <a:r>
              <a:rPr lang="sk-SK" dirty="0" err="1" smtClean="0"/>
              <a:t>zmizne,keď</a:t>
            </a:r>
            <a:r>
              <a:rPr lang="sk-SK" dirty="0" smtClean="0"/>
              <a:t> sa stlačí tlačidlo OK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42" y="186147"/>
            <a:ext cx="1676056" cy="2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2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7183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Priklad</a:t>
            </a:r>
            <a:r>
              <a:rPr lang="sk-SK" dirty="0" smtClean="0"/>
              <a:t> na </a:t>
            </a:r>
            <a:r>
              <a:rPr lang="sk-SK" dirty="0" err="1" smtClean="0"/>
              <a:t>hlášku</a:t>
            </a:r>
            <a:r>
              <a:rPr lang="sk-SK" dirty="0" smtClean="0"/>
              <a:t> </a:t>
            </a:r>
            <a:r>
              <a:rPr lang="sk-SK" dirty="0" err="1" smtClean="0"/>
              <a:t>alert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484784"/>
            <a:ext cx="70580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2284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0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sa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2343956"/>
            <a:ext cx="6589610" cy="23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904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HLÁŠKY-</a:t>
            </a:r>
            <a:r>
              <a:rPr lang="sk-SK" dirty="0" err="1">
                <a:effectLst/>
              </a:rPr>
              <a:t>potvrď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1636"/>
              </p:ext>
            </p:extLst>
          </p:nvPr>
        </p:nvGraphicFramePr>
        <p:xfrm>
          <a:off x="1524000" y="1397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4560168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Typ </a:t>
                      </a:r>
                      <a:r>
                        <a:rPr lang="sk-SK" dirty="0" err="1" smtClean="0"/>
                        <a:t>hlášky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confirm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“hláška");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115616" y="3043647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Popis </a:t>
            </a:r>
            <a:r>
              <a:rPr lang="sk-SK" dirty="0" err="1" smtClean="0">
                <a:solidFill>
                  <a:srgbClr val="00B0F0"/>
                </a:solidFill>
              </a:rPr>
              <a:t>hlášky</a:t>
            </a:r>
            <a:r>
              <a:rPr lang="sk-SK" dirty="0" smtClean="0">
                <a:solidFill>
                  <a:srgbClr val="00B0F0"/>
                </a:solidFill>
              </a:rPr>
              <a:t>:</a:t>
            </a: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/>
              <a:t>Potvrdzujúci dialóg. Možnosti sú áno / nie. Návratová hodnota je </a:t>
            </a:r>
            <a:r>
              <a:rPr lang="sk-SK" dirty="0" err="1"/>
              <a:t>true</a:t>
            </a:r>
            <a:r>
              <a:rPr lang="sk-SK" dirty="0"/>
              <a:t> alebo </a:t>
            </a:r>
            <a:r>
              <a:rPr lang="sk-SK" dirty="0" err="1"/>
              <a:t>false</a:t>
            </a:r>
            <a:r>
              <a:rPr lang="sk-SK" dirty="0"/>
              <a:t>.</a:t>
            </a:r>
            <a:endParaRPr lang="en-US" dirty="0"/>
          </a:p>
          <a:p>
            <a:endParaRPr lang="sk-SK" dirty="0" smtClean="0">
              <a:solidFill>
                <a:srgbClr val="00B0F0"/>
              </a:solidFill>
            </a:endParaRPr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20975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5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7183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Priklad</a:t>
            </a:r>
            <a:r>
              <a:rPr lang="sk-SK" dirty="0" smtClean="0"/>
              <a:t> na </a:t>
            </a:r>
            <a:r>
              <a:rPr lang="sk-SK" dirty="0" err="1" smtClean="0"/>
              <a:t>hlášku</a:t>
            </a:r>
            <a:r>
              <a:rPr lang="sk-SK" dirty="0" smtClean="0"/>
              <a:t>  </a:t>
            </a:r>
            <a:r>
              <a:rPr lang="sk-SK" dirty="0" err="1" smtClean="0"/>
              <a:t>confirm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0768"/>
            <a:ext cx="6400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826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7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sa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5" y="2695575"/>
            <a:ext cx="5999990" cy="205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2224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6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696" y="188640"/>
            <a:ext cx="8229600" cy="1008112"/>
          </a:xfrm>
        </p:spPr>
        <p:txBody>
          <a:bodyPr/>
          <a:lstStyle/>
          <a:p>
            <a:r>
              <a:rPr lang="sk-SK" dirty="0" err="1" smtClean="0"/>
              <a:t>HLÁŠKY-výzva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43678"/>
              </p:ext>
            </p:extLst>
          </p:nvPr>
        </p:nvGraphicFramePr>
        <p:xfrm>
          <a:off x="1187624" y="1052736"/>
          <a:ext cx="74404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64"/>
                <a:gridCol w="5565924"/>
              </a:tblGrid>
              <a:tr h="355064">
                <a:tc>
                  <a:txBody>
                    <a:bodyPr/>
                    <a:lstStyle/>
                    <a:p>
                      <a:r>
                        <a:rPr lang="sk-SK" dirty="0" smtClean="0"/>
                        <a:t>Typ </a:t>
                      </a:r>
                      <a:r>
                        <a:rPr lang="sk-SK" dirty="0" err="1" smtClean="0"/>
                        <a:t>hlášky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prompt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 (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hláška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Preddefinovaná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hodnota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prompt("Please enter your name", "Harry Potter");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429852" y="2708920"/>
            <a:ext cx="8479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POPIS HL</a:t>
            </a:r>
            <a:r>
              <a:rPr lang="sk-SK" dirty="0" smtClean="0">
                <a:solidFill>
                  <a:srgbClr val="FF0000"/>
                </a:solidFill>
              </a:rPr>
              <a:t>ÁŠKY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/>
              <a:t>Metóda</a:t>
            </a:r>
            <a:r>
              <a:rPr lang="en-US" dirty="0"/>
              <a:t> prompt () </a:t>
            </a:r>
            <a:r>
              <a:rPr lang="en-US" dirty="0" err="1"/>
              <a:t>zobrazí</a:t>
            </a:r>
            <a:r>
              <a:rPr lang="en-US" dirty="0"/>
              <a:t> </a:t>
            </a:r>
            <a:r>
              <a:rPr lang="en-US" dirty="0" err="1"/>
              <a:t>dialógové</a:t>
            </a:r>
            <a:r>
              <a:rPr lang="en-US" dirty="0"/>
              <a:t> </a:t>
            </a:r>
            <a:r>
              <a:rPr lang="en-US" dirty="0" err="1"/>
              <a:t>okno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vyzve</a:t>
            </a:r>
            <a:r>
              <a:rPr lang="en-US" dirty="0"/>
              <a:t> </a:t>
            </a:r>
            <a:r>
              <a:rPr lang="en-US" dirty="0" err="1"/>
              <a:t>návštevníka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vstup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Rýchle</a:t>
            </a:r>
            <a:r>
              <a:rPr lang="en-US" dirty="0"/>
              <a:t> </a:t>
            </a:r>
            <a:r>
              <a:rPr lang="en-US" dirty="0" err="1"/>
              <a:t>políčko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používa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chcete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zadal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zadaním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objaví</a:t>
            </a:r>
            <a:r>
              <a:rPr lang="en-US" dirty="0"/>
              <a:t> </a:t>
            </a:r>
            <a:r>
              <a:rPr lang="en-US" dirty="0" err="1"/>
              <a:t>výzva</a:t>
            </a:r>
            <a:r>
              <a:rPr lang="en-US" dirty="0"/>
              <a:t>,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zadaní</a:t>
            </a:r>
            <a:r>
              <a:rPr lang="en-US" dirty="0"/>
              <a:t> </a:t>
            </a:r>
            <a:r>
              <a:rPr lang="en-US" dirty="0" err="1"/>
              <a:t>vstupnej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kliknúť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tlačidlo</a:t>
            </a:r>
            <a:r>
              <a:rPr lang="en-US" dirty="0"/>
              <a:t> "OK" </a:t>
            </a:r>
            <a:r>
              <a:rPr lang="en-US" dirty="0" err="1"/>
              <a:t>alebo</a:t>
            </a:r>
            <a:r>
              <a:rPr lang="en-US" dirty="0"/>
              <a:t> "Cancel". 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Nepoužívajte</a:t>
            </a:r>
            <a:r>
              <a:rPr lang="en-US" dirty="0" smtClean="0"/>
              <a:t> </a:t>
            </a:r>
            <a:r>
              <a:rPr lang="en-US" dirty="0" err="1"/>
              <a:t>nadmerne</a:t>
            </a:r>
            <a:r>
              <a:rPr lang="en-US" dirty="0"/>
              <a:t> </a:t>
            </a:r>
            <a:r>
              <a:rPr lang="en-US" dirty="0" err="1"/>
              <a:t>túto</a:t>
            </a:r>
            <a:r>
              <a:rPr lang="en-US" dirty="0"/>
              <a:t> </a:t>
            </a:r>
            <a:r>
              <a:rPr lang="en-US" dirty="0" err="1"/>
              <a:t>metódu</a:t>
            </a:r>
            <a:r>
              <a:rPr lang="en-US" dirty="0"/>
              <a:t>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zabraňuje</a:t>
            </a:r>
            <a:r>
              <a:rPr lang="en-US" dirty="0"/>
              <a:t> </a:t>
            </a:r>
            <a:r>
              <a:rPr lang="en-US" dirty="0" err="1"/>
              <a:t>používateľovi</a:t>
            </a:r>
            <a:r>
              <a:rPr lang="en-US" dirty="0"/>
              <a:t> v </a:t>
            </a:r>
            <a:r>
              <a:rPr lang="en-US" dirty="0" err="1"/>
              <a:t>prístupe</a:t>
            </a:r>
            <a:r>
              <a:rPr lang="en-US" dirty="0"/>
              <a:t> k </a:t>
            </a:r>
            <a:r>
              <a:rPr lang="en-US" dirty="0" err="1"/>
              <a:t>iným</a:t>
            </a:r>
            <a:r>
              <a:rPr lang="en-US" dirty="0"/>
              <a:t> </a:t>
            </a:r>
            <a:r>
              <a:rPr lang="en-US" dirty="0" err="1"/>
              <a:t>častiam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, </a:t>
            </a:r>
            <a:r>
              <a:rPr lang="en-US" dirty="0" err="1"/>
              <a:t>kým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okno</a:t>
            </a:r>
            <a:r>
              <a:rPr lang="en-US" dirty="0"/>
              <a:t> </a:t>
            </a:r>
            <a:r>
              <a:rPr lang="en-US" dirty="0" err="1"/>
              <a:t>neuzavrie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Metóda</a:t>
            </a:r>
            <a:r>
              <a:rPr lang="en-US" dirty="0"/>
              <a:t> prompt () </a:t>
            </a:r>
            <a:r>
              <a:rPr lang="en-US" dirty="0" err="1"/>
              <a:t>vráti</a:t>
            </a:r>
            <a:r>
              <a:rPr lang="en-US" dirty="0"/>
              <a:t> </a:t>
            </a:r>
            <a:r>
              <a:rPr lang="en-US" dirty="0" err="1"/>
              <a:t>vstupnú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klikne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tlačidlo</a:t>
            </a:r>
            <a:r>
              <a:rPr lang="en-US" dirty="0"/>
              <a:t> "OK". 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klikne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"</a:t>
            </a:r>
            <a:r>
              <a:rPr lang="en-US" dirty="0" err="1"/>
              <a:t>Zrušiť</a:t>
            </a:r>
            <a:r>
              <a:rPr lang="en-US" dirty="0"/>
              <a:t>", </a:t>
            </a:r>
            <a:r>
              <a:rPr lang="en-US" dirty="0" err="1"/>
              <a:t>metóda</a:t>
            </a:r>
            <a:r>
              <a:rPr lang="en-US" dirty="0"/>
              <a:t> </a:t>
            </a:r>
            <a:r>
              <a:rPr lang="en-US" dirty="0" err="1"/>
              <a:t>vráti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null</a:t>
            </a:r>
            <a:r>
              <a:rPr lang="en-US" dirty="0" smtClean="0"/>
              <a:t>.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Hodnotu </a:t>
            </a:r>
            <a:r>
              <a:rPr lang="sk-SK" dirty="0" err="1" smtClean="0"/>
              <a:t>hlášky</a:t>
            </a:r>
            <a:r>
              <a:rPr lang="sk-SK" dirty="0" smtClean="0"/>
              <a:t> ukladáme do </a:t>
            </a:r>
            <a:r>
              <a:rPr lang="sk-SK" dirty="0" err="1" smtClean="0"/>
              <a:t>premennej.Premená</a:t>
            </a:r>
            <a:r>
              <a:rPr lang="sk-SK" dirty="0" smtClean="0"/>
              <a:t> je typu </a:t>
            </a:r>
            <a:r>
              <a:rPr lang="sk-SK" dirty="0" err="1" smtClean="0"/>
              <a:t>string.Ak</a:t>
            </a:r>
            <a:r>
              <a:rPr lang="sk-SK" dirty="0" smtClean="0"/>
              <a:t> ju chceme použiť ako číslo musíme ju zmeniť pomocou funkcie </a:t>
            </a:r>
            <a:r>
              <a:rPr lang="sk-SK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Number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8999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1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7183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Priklad</a:t>
            </a:r>
            <a:r>
              <a:rPr lang="sk-SK" dirty="0" smtClean="0"/>
              <a:t> na </a:t>
            </a:r>
            <a:r>
              <a:rPr lang="sk-SK" dirty="0" err="1" smtClean="0"/>
              <a:t>hlášku</a:t>
            </a:r>
            <a:r>
              <a:rPr lang="sk-SK" dirty="0" smtClean="0"/>
              <a:t>  </a:t>
            </a:r>
            <a:r>
              <a:rPr lang="sk-SK" dirty="0" err="1" smtClean="0"/>
              <a:t>prompt</a:t>
            </a:r>
            <a:endParaRPr lang="en-US" dirty="0"/>
          </a:p>
        </p:txBody>
      </p:sp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826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1" y="2564904"/>
            <a:ext cx="78009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48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sa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2195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87" y="4005064"/>
            <a:ext cx="5915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737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2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b="1" dirty="0">
                <a:effectLst/>
              </a:rPr>
              <a:t>Výhody jazyka </a:t>
            </a:r>
            <a:r>
              <a:rPr lang="cs-CZ" b="1" dirty="0" err="1" smtClean="0">
                <a:effectLst/>
              </a:rPr>
              <a:t>JavaScript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 lvl="0"/>
            <a:r>
              <a:rPr lang="cs-CZ" sz="1800" dirty="0" err="1" smtClean="0">
                <a:effectLst/>
              </a:rPr>
              <a:t>JavaScript</a:t>
            </a:r>
            <a:r>
              <a:rPr lang="cs-CZ" sz="1800" dirty="0" smtClean="0">
                <a:effectLst/>
              </a:rPr>
              <a:t> je jazyk jednoduchý na </a:t>
            </a:r>
            <a:r>
              <a:rPr lang="cs-CZ" sz="1800" dirty="0" err="1" smtClean="0">
                <a:effectLst/>
              </a:rPr>
              <a:t>pochopenie</a:t>
            </a:r>
            <a:endParaRPr lang="cs-CZ" sz="1800" dirty="0" smtClean="0">
              <a:effectLst/>
            </a:endParaRPr>
          </a:p>
          <a:p>
            <a:pPr marL="0" lvl="0" indent="0">
              <a:buNone/>
            </a:pPr>
            <a:endParaRPr lang="cs-CZ" sz="1800" dirty="0" smtClean="0">
              <a:effectLst/>
            </a:endParaRPr>
          </a:p>
          <a:p>
            <a:pPr lvl="0"/>
            <a:r>
              <a:rPr lang="cs-CZ" sz="1800" dirty="0" err="1" smtClean="0">
                <a:effectLst/>
              </a:rPr>
              <a:t>Akékoľvek</a:t>
            </a:r>
            <a:r>
              <a:rPr lang="cs-CZ" sz="1800" dirty="0" smtClean="0">
                <a:effectLst/>
              </a:rPr>
              <a:t>  </a:t>
            </a:r>
            <a:r>
              <a:rPr lang="cs-CZ" sz="1800" dirty="0" err="1" smtClean="0">
                <a:effectLst/>
              </a:rPr>
              <a:t>skriptovanie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sa</a:t>
            </a:r>
            <a:r>
              <a:rPr lang="cs-CZ" sz="1800" dirty="0" smtClean="0">
                <a:effectLst/>
              </a:rPr>
              <a:t>  </a:t>
            </a:r>
            <a:r>
              <a:rPr lang="cs-CZ" sz="1800" dirty="0" err="1" smtClean="0">
                <a:effectLst/>
              </a:rPr>
              <a:t>vykonáva</a:t>
            </a:r>
            <a:r>
              <a:rPr lang="cs-CZ" sz="1800" dirty="0" smtClean="0">
                <a:effectLst/>
              </a:rPr>
              <a:t> na stran klienta. K činnosti </a:t>
            </a:r>
            <a:r>
              <a:rPr lang="cs-CZ" sz="1800" dirty="0" err="1" smtClean="0">
                <a:effectLst/>
              </a:rPr>
              <a:t>nepotrebujeme</a:t>
            </a:r>
            <a:r>
              <a:rPr lang="cs-CZ" sz="1800" dirty="0" smtClean="0">
                <a:effectLst/>
              </a:rPr>
              <a:t> server. </a:t>
            </a:r>
          </a:p>
          <a:p>
            <a:pPr lvl="0">
              <a:lnSpc>
                <a:spcPct val="150000"/>
              </a:lnSpc>
            </a:pPr>
            <a:endParaRPr lang="cs-CZ" sz="1800" dirty="0" smtClean="0">
              <a:effectLst/>
            </a:endParaRPr>
          </a:p>
          <a:p>
            <a:pPr lvl="0"/>
            <a:r>
              <a:rPr lang="cs-CZ" sz="1800" dirty="0" smtClean="0">
                <a:effectLst/>
              </a:rPr>
              <a:t>Podobná syntaxe jazyku Java a C.</a:t>
            </a:r>
            <a:endParaRPr lang="cs-CZ" sz="1800" dirty="0">
              <a:effectLst/>
            </a:endParaRPr>
          </a:p>
          <a:p>
            <a:pPr lvl="0"/>
            <a:endParaRPr lang="cs-CZ" sz="1800" dirty="0" smtClean="0">
              <a:effectLst/>
            </a:endParaRPr>
          </a:p>
          <a:p>
            <a:pPr lvl="0"/>
            <a:r>
              <a:rPr lang="cs-CZ" sz="1800" dirty="0" smtClean="0">
                <a:effectLst/>
              </a:rPr>
              <a:t>Je to jazyk interpretovaný a objektový, tzn. že </a:t>
            </a:r>
            <a:r>
              <a:rPr lang="cs-CZ" sz="1800" dirty="0" err="1" smtClean="0">
                <a:effectLst/>
              </a:rPr>
              <a:t>sa</a:t>
            </a:r>
            <a:r>
              <a:rPr lang="cs-CZ" sz="1800" dirty="0" smtClean="0">
                <a:effectLst/>
              </a:rPr>
              <a:t> nemusí kompilovat a využívá zabudovaných </a:t>
            </a:r>
            <a:r>
              <a:rPr lang="cs-CZ" sz="1800" dirty="0" err="1" smtClean="0">
                <a:effectLst/>
              </a:rPr>
              <a:t>objektov</a:t>
            </a:r>
            <a:r>
              <a:rPr lang="cs-CZ" sz="1800" dirty="0" smtClean="0">
                <a:effectLst/>
              </a:rPr>
              <a:t> v </a:t>
            </a:r>
            <a:r>
              <a:rPr lang="cs-CZ" sz="1800" dirty="0" err="1" smtClean="0">
                <a:effectLst/>
              </a:rPr>
              <a:t>prehliadači</a:t>
            </a:r>
            <a:r>
              <a:rPr lang="cs-CZ" sz="1800" dirty="0" smtClean="0">
                <a:effectLst/>
              </a:rPr>
              <a:t>.</a:t>
            </a:r>
          </a:p>
          <a:p>
            <a:pPr lvl="0"/>
            <a:endParaRPr lang="cs-CZ" sz="1800" dirty="0">
              <a:effectLst/>
            </a:endParaRPr>
          </a:p>
          <a:p>
            <a:pPr lvl="0"/>
            <a:r>
              <a:rPr lang="cs-CZ" sz="1800" dirty="0" err="1" smtClean="0">
                <a:effectLst/>
              </a:rPr>
              <a:t>Interpreter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načíta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riadok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kódu,preloží</a:t>
            </a:r>
            <a:r>
              <a:rPr lang="cs-CZ" sz="1800" dirty="0" smtClean="0">
                <a:effectLst/>
              </a:rPr>
              <a:t> ho a </a:t>
            </a:r>
            <a:r>
              <a:rPr lang="cs-CZ" sz="1800" dirty="0" err="1" smtClean="0">
                <a:effectLst/>
              </a:rPr>
              <a:t>hneď</a:t>
            </a:r>
            <a:r>
              <a:rPr lang="cs-CZ" sz="1800" dirty="0" smtClean="0">
                <a:effectLst/>
              </a:rPr>
              <a:t> vykoná</a:t>
            </a:r>
          </a:p>
          <a:p>
            <a:pPr lvl="0"/>
            <a:endParaRPr lang="cs-CZ" sz="1800" dirty="0" smtClean="0">
              <a:effectLst/>
            </a:endParaRPr>
          </a:p>
          <a:p>
            <a:pPr lvl="0"/>
            <a:r>
              <a:rPr lang="cs-CZ" sz="1800" dirty="0" err="1" smtClean="0">
                <a:effectLst/>
              </a:rPr>
              <a:t>Interpretujú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sa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riadky</a:t>
            </a:r>
            <a:r>
              <a:rPr lang="cs-CZ" sz="1800" dirty="0" smtClean="0">
                <a:effectLst/>
              </a:rPr>
              <a:t> kódu v poradí jako je to </a:t>
            </a:r>
            <a:r>
              <a:rPr lang="cs-CZ" sz="1800" dirty="0" err="1" smtClean="0">
                <a:effectLst/>
              </a:rPr>
              <a:t>zapísané</a:t>
            </a:r>
            <a:r>
              <a:rPr lang="cs-CZ" sz="1800" dirty="0" smtClean="0">
                <a:effectLst/>
              </a:rPr>
              <a:t> v kóde stránky</a:t>
            </a:r>
          </a:p>
          <a:p>
            <a:pPr lvl="0"/>
            <a:endParaRPr lang="cs-CZ" sz="1800" dirty="0" smtClean="0">
              <a:effectLst/>
            </a:endParaRPr>
          </a:p>
          <a:p>
            <a:pPr lvl="0"/>
            <a:r>
              <a:rPr lang="cs-CZ" sz="1800" dirty="0" smtClean="0">
                <a:effectLst/>
              </a:rPr>
              <a:t>K </a:t>
            </a:r>
            <a:r>
              <a:rPr lang="cs-CZ" sz="1800" dirty="0" err="1" smtClean="0">
                <a:effectLst/>
              </a:rPr>
              <a:t>dispozícií</a:t>
            </a:r>
            <a:r>
              <a:rPr lang="cs-CZ" sz="1800" dirty="0" smtClean="0">
                <a:effectLst/>
              </a:rPr>
              <a:t> je </a:t>
            </a:r>
            <a:r>
              <a:rPr lang="cs-CZ" sz="1800" dirty="0" err="1" smtClean="0">
                <a:effectLst/>
              </a:rPr>
              <a:t>veľké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množstvo</a:t>
            </a:r>
            <a:r>
              <a:rPr lang="cs-CZ" sz="1800" dirty="0" smtClean="0">
                <a:effectLst/>
              </a:rPr>
              <a:t> už  hotového kódu.</a:t>
            </a:r>
            <a:endParaRPr lang="cs-CZ" sz="1800" dirty="0">
              <a:effectLst/>
            </a:endParaRPr>
          </a:p>
        </p:txBody>
      </p:sp>
      <p:pic>
        <p:nvPicPr>
          <p:cNvPr id="5122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836712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5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71600"/>
          </a:xfrm>
        </p:spPr>
        <p:txBody>
          <a:bodyPr/>
          <a:lstStyle/>
          <a:p>
            <a:r>
              <a:rPr lang="sk-SK" u="sng" dirty="0">
                <a:effectLst/>
              </a:rPr>
              <a:t>Komentáre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114800"/>
          </a:xfrm>
        </p:spPr>
        <p:txBody>
          <a:bodyPr/>
          <a:lstStyle/>
          <a:p>
            <a:r>
              <a:rPr lang="sk-SK" dirty="0">
                <a:effectLst/>
              </a:rPr>
              <a:t>Vložené texty programu,  ktoré nám program </a:t>
            </a:r>
            <a:r>
              <a:rPr lang="sk-SK" dirty="0" smtClean="0">
                <a:effectLst/>
              </a:rPr>
              <a:t>žiadnym spôsobom </a:t>
            </a:r>
            <a:r>
              <a:rPr lang="sk-SK" dirty="0">
                <a:effectLst/>
              </a:rPr>
              <a:t>neovplyvňujú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 </a:t>
            </a:r>
            <a:r>
              <a:rPr lang="sk-SK" dirty="0">
                <a:effectLst/>
              </a:rPr>
              <a:t>Sú to poznámky k jednotlivým častiam programu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Môžu </a:t>
            </a:r>
            <a:r>
              <a:rPr lang="sk-SK" dirty="0">
                <a:effectLst/>
              </a:rPr>
              <a:t>nám ozrejmiť čo to vlastne v programe vykonávame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Môže </a:t>
            </a:r>
            <a:r>
              <a:rPr lang="sk-SK" dirty="0">
                <a:effectLst/>
              </a:rPr>
              <a:t>slúžiť ako vysvetľujúci komentár pre niekoho kto bude náš program skúmať.</a:t>
            </a:r>
            <a:endParaRPr lang="en-US" b="1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6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71600"/>
          </a:xfrm>
        </p:spPr>
        <p:txBody>
          <a:bodyPr/>
          <a:lstStyle/>
          <a:p>
            <a:r>
              <a:rPr lang="sk-SK" u="sng" dirty="0">
                <a:effectLst/>
              </a:rPr>
              <a:t>Komentáre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114800"/>
          </a:xfrm>
        </p:spPr>
        <p:txBody>
          <a:bodyPr/>
          <a:lstStyle/>
          <a:p>
            <a:r>
              <a:rPr lang="sk-SK" sz="2000" dirty="0">
                <a:effectLst/>
              </a:rPr>
              <a:t>Riadkov</a:t>
            </a:r>
            <a:r>
              <a:rPr lang="cs-CZ" sz="2000" dirty="0">
                <a:effectLst/>
              </a:rPr>
              <a:t>ý k</a:t>
            </a:r>
            <a:r>
              <a:rPr lang="sk-SK" sz="2000" dirty="0" err="1">
                <a:effectLst/>
              </a:rPr>
              <a:t>omentár</a:t>
            </a:r>
            <a:r>
              <a:rPr lang="sk-SK" sz="2000" dirty="0">
                <a:effectLst/>
              </a:rPr>
              <a:t> začína znakom dve normálne </a:t>
            </a:r>
            <a:r>
              <a:rPr lang="sk-SK" sz="2000" dirty="0" err="1">
                <a:effectLst/>
              </a:rPr>
              <a:t>lomítka</a:t>
            </a:r>
            <a:r>
              <a:rPr lang="sk-SK" sz="2000" dirty="0">
                <a:effectLst/>
              </a:rPr>
              <a:t> //</a:t>
            </a:r>
            <a:endParaRPr lang="en-US" sz="2000" b="1" dirty="0">
              <a:effectLst/>
            </a:endParaRPr>
          </a:p>
          <a:p>
            <a:endParaRPr lang="en-US" b="1" dirty="0">
              <a:effectLst/>
            </a:endParaRPr>
          </a:p>
          <a:p>
            <a:pPr marL="0" indent="0">
              <a:buNone/>
            </a:pPr>
            <a:r>
              <a:rPr lang="sk-SK" dirty="0">
                <a:effectLst/>
              </a:rPr>
              <a:t> </a:t>
            </a:r>
            <a:r>
              <a:rPr lang="sk-SK" sz="2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// V </a:t>
            </a:r>
            <a:r>
              <a:rPr lang="sk-SK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tomto </a:t>
            </a:r>
            <a:r>
              <a:rPr lang="sk-SK" sz="2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riadku urobíme </a:t>
            </a:r>
            <a:r>
              <a:rPr lang="sk-SK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súčet</a:t>
            </a:r>
          </a:p>
          <a:p>
            <a:r>
              <a:rPr lang="sk-SK" sz="2000" dirty="0">
                <a:effectLst/>
              </a:rPr>
              <a:t>Komentár na viac riadkov</a:t>
            </a:r>
            <a:endParaRPr lang="en-US" sz="2000" dirty="0">
              <a:effectLst/>
            </a:endParaRPr>
          </a:p>
          <a:p>
            <a:r>
              <a:rPr lang="sk-SK" sz="2000" dirty="0">
                <a:effectLst/>
              </a:rPr>
              <a:t>Na začiatku komentára a na konci použijeme </a:t>
            </a:r>
            <a:r>
              <a:rPr lang="sk-SK" sz="2000" dirty="0" err="1">
                <a:effectLst/>
              </a:rPr>
              <a:t>lomítko</a:t>
            </a:r>
            <a:r>
              <a:rPr lang="sk-SK" sz="2000" dirty="0">
                <a:effectLst/>
              </a:rPr>
              <a:t> a hviezdičku /*...........*/</a:t>
            </a:r>
            <a:endParaRPr lang="en-US" sz="2000" dirty="0">
              <a:effectLst/>
            </a:endParaRPr>
          </a:p>
          <a:p>
            <a:r>
              <a:rPr lang="sk-SK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/*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</a:t>
            </a:r>
            <a:r>
              <a:rPr lang="sk-SK" sz="14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Javascrip</a:t>
            </a:r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sz="14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Tútorial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</a:t>
            </a:r>
            <a:r>
              <a:rPr lang="sk-SK" sz="14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Téma:komentáre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Vytvorené:15.Júľa 2016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 */</a:t>
            </a:r>
            <a:r>
              <a:rPr lang="sk-SK" sz="1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9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Písomka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031976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Ako sa označuje jednoriadkový komentár?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Na čo slúži  </a:t>
            </a:r>
            <a:r>
              <a:rPr lang="sk-SK" sz="2000" dirty="0" err="1" smtClean="0"/>
              <a:t>hláška</a:t>
            </a:r>
            <a:r>
              <a:rPr lang="sk-SK" sz="20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err="1" smtClean="0"/>
              <a:t>Uvedte</a:t>
            </a:r>
            <a:r>
              <a:rPr lang="sk-SK" sz="2000" dirty="0" smtClean="0"/>
              <a:t> čo je to premenná?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err="1" smtClean="0"/>
              <a:t>Uvedte</a:t>
            </a:r>
            <a:r>
              <a:rPr lang="sk-SK" sz="2000" dirty="0" smtClean="0"/>
              <a:t> príklad správneho pomenovania premennej?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err="1" smtClean="0"/>
              <a:t>Uvedte</a:t>
            </a:r>
            <a:r>
              <a:rPr lang="sk-SK" sz="2000" dirty="0" smtClean="0"/>
              <a:t> príklad nesprávneho </a:t>
            </a:r>
            <a:r>
              <a:rPr lang="sk-SK" sz="2000" dirty="0" err="1" smtClean="0"/>
              <a:t>pomenuvania</a:t>
            </a:r>
            <a:r>
              <a:rPr lang="sk-SK" sz="2000" dirty="0" smtClean="0"/>
              <a:t> premennej?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Ako sa môže prejavovať </a:t>
            </a:r>
            <a:r>
              <a:rPr lang="sk-SK" sz="2000" dirty="0" err="1" smtClean="0"/>
              <a:t>javascript</a:t>
            </a:r>
            <a:r>
              <a:rPr lang="sk-SK" sz="20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Kde všade môže byť umiestnený </a:t>
            </a:r>
            <a:r>
              <a:rPr lang="sk-SK" sz="2000" dirty="0" err="1" smtClean="0"/>
              <a:t>javascript</a:t>
            </a:r>
            <a:r>
              <a:rPr lang="sk-SK" sz="20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Potrebuje </a:t>
            </a:r>
            <a:r>
              <a:rPr lang="sk-SK" sz="2000" dirty="0" err="1" smtClean="0"/>
              <a:t>script</a:t>
            </a:r>
            <a:r>
              <a:rPr lang="sk-SK" sz="2000" dirty="0" smtClean="0"/>
              <a:t> pripojenie na </a:t>
            </a:r>
            <a:r>
              <a:rPr lang="sk-SK" sz="2000" dirty="0" err="1" smtClean="0"/>
              <a:t>neaký</a:t>
            </a:r>
            <a:r>
              <a:rPr lang="sk-SK" sz="2000" dirty="0" smtClean="0"/>
              <a:t> server?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0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Písomka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988840"/>
            <a:ext cx="6779096" cy="3031976"/>
          </a:xfrm>
        </p:spPr>
        <p:txBody>
          <a:bodyPr/>
          <a:lstStyle/>
          <a:p>
            <a:r>
              <a:rPr lang="sk-SK" sz="2000" dirty="0" smtClean="0"/>
              <a:t>10 bodov		1</a:t>
            </a:r>
          </a:p>
          <a:p>
            <a:r>
              <a:rPr lang="sk-SK" sz="2000" dirty="0" smtClean="0"/>
              <a:t>9-7 bodov		2</a:t>
            </a:r>
          </a:p>
          <a:p>
            <a:r>
              <a:rPr lang="sk-SK" sz="2000" dirty="0" smtClean="0"/>
              <a:t>6-5 bodov		3</a:t>
            </a:r>
          </a:p>
          <a:p>
            <a:r>
              <a:rPr lang="sk-SK" sz="2000" dirty="0" smtClean="0"/>
              <a:t>4-3 body 		4</a:t>
            </a:r>
          </a:p>
          <a:p>
            <a:r>
              <a:rPr lang="sk-SK" sz="2000" dirty="0" smtClean="0"/>
              <a:t>2,1,0 bodov	 	5</a:t>
            </a:r>
          </a:p>
          <a:p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NA PREMENNÉ A HLÁŠKY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kruh.html</a:t>
            </a:r>
            <a:endParaRPr lang="sk-SK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k-SK" dirty="0" smtClean="0"/>
              <a:t>Obvod</a:t>
            </a:r>
          </a:p>
          <a:p>
            <a:pPr lvl="1"/>
            <a:r>
              <a:rPr lang="sk-SK" dirty="0" smtClean="0"/>
              <a:t>Obsah</a:t>
            </a:r>
            <a:endParaRPr lang="en-US" dirty="0"/>
          </a:p>
        </p:txBody>
      </p:sp>
      <p:pic>
        <p:nvPicPr>
          <p:cNvPr id="34818" name="Picture 2" descr="Výsledok vyhľadávania obrázkov pre dopyt vetvenie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04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5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7262"/>
            <a:ext cx="8748464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129"/>
            <a:ext cx="59271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712879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NA PREMENNÉ A HLÁŠKY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spotreba.html</a:t>
            </a:r>
            <a:endParaRPr lang="sk-SK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sz="2000" dirty="0" smtClean="0"/>
              <a:t>VSTUP</a:t>
            </a:r>
          </a:p>
          <a:p>
            <a:pPr lvl="1">
              <a:buFont typeface="Arial" pitchFamily="34" charset="0"/>
              <a:buChar char="•"/>
            </a:pPr>
            <a:r>
              <a:rPr lang="sk-SK" sz="1600" dirty="0" smtClean="0"/>
              <a:t>spotreba na sto km</a:t>
            </a:r>
          </a:p>
          <a:p>
            <a:pPr lvl="1"/>
            <a:r>
              <a:rPr lang="sk-SK" sz="1600" dirty="0" smtClean="0"/>
              <a:t>počet odjazdených km</a:t>
            </a:r>
          </a:p>
          <a:p>
            <a:pPr lvl="1"/>
            <a:r>
              <a:rPr lang="sk-SK" sz="1600" dirty="0" smtClean="0"/>
              <a:t>cena za 1 liter</a:t>
            </a:r>
          </a:p>
          <a:p>
            <a:pPr marL="0" indent="0">
              <a:buNone/>
            </a:pPr>
            <a:endParaRPr lang="sk-SK" sz="2000" dirty="0" smtClean="0"/>
          </a:p>
          <a:p>
            <a:r>
              <a:rPr lang="sk-SK" sz="2000" dirty="0" smtClean="0"/>
              <a:t>VÝSTUP</a:t>
            </a:r>
          </a:p>
          <a:p>
            <a:pPr lvl="1"/>
            <a:r>
              <a:rPr lang="sk-SK" sz="1600" dirty="0" smtClean="0"/>
              <a:t>Spotreba benzínu</a:t>
            </a:r>
          </a:p>
          <a:p>
            <a:pPr lvl="1"/>
            <a:r>
              <a:rPr lang="sk-SK" sz="1600" dirty="0" smtClean="0"/>
              <a:t>Cena za benzín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endParaRPr lang="sk-SK" sz="2000" dirty="0" smtClean="0"/>
          </a:p>
          <a:p>
            <a:endParaRPr lang="en-US" dirty="0"/>
          </a:p>
        </p:txBody>
      </p:sp>
      <p:pic>
        <p:nvPicPr>
          <p:cNvPr id="32770" name="Picture 2" descr="Výsledok vyhľadávania obrázkov pre dopyt vetvenie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04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6496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2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5" y="223605"/>
            <a:ext cx="3740393" cy="14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8" y="1894084"/>
            <a:ext cx="3735069" cy="145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9" y="3364186"/>
            <a:ext cx="3853329" cy="14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0" y="4941168"/>
            <a:ext cx="8529736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2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cs-CZ" b="1" dirty="0">
                <a:effectLst/>
              </a:rPr>
              <a:t>Nevýhody jazyka </a:t>
            </a:r>
            <a:r>
              <a:rPr lang="cs-CZ" b="1" dirty="0" err="1" smtClean="0">
                <a:effectLst/>
              </a:rPr>
              <a:t>JavaScript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 je jazyk interpretovaný</a:t>
            </a:r>
            <a:endParaRPr lang="cs-CZ" sz="2800" dirty="0">
              <a:effectLst/>
            </a:endParaRPr>
          </a:p>
          <a:p>
            <a:pPr lvl="0"/>
            <a:endParaRPr lang="cs-CZ" sz="1400" dirty="0" smtClean="0">
              <a:effectLst/>
            </a:endParaRPr>
          </a:p>
          <a:p>
            <a:r>
              <a:rPr lang="cs-CZ" sz="2800" b="1" dirty="0">
                <a:effectLst/>
              </a:rPr>
              <a:t>Interpretovaný </a:t>
            </a:r>
            <a:r>
              <a:rPr lang="cs-CZ" sz="2800" b="1" dirty="0" smtClean="0">
                <a:effectLst/>
              </a:rPr>
              <a:t>jazyk</a:t>
            </a:r>
          </a:p>
          <a:p>
            <a:pPr lvl="1"/>
            <a:r>
              <a:rPr lang="cs-CZ" sz="2400" dirty="0" smtClean="0">
                <a:effectLst/>
              </a:rPr>
              <a:t>Je </a:t>
            </a:r>
            <a:r>
              <a:rPr lang="cs-CZ" sz="2400" dirty="0" err="1" smtClean="0">
                <a:effectLst/>
              </a:rPr>
              <a:t>prekladaný</a:t>
            </a:r>
            <a:r>
              <a:rPr lang="cs-CZ" sz="2400" dirty="0" smtClean="0">
                <a:effectLst/>
              </a:rPr>
              <a:t> až za chodu programu</a:t>
            </a:r>
          </a:p>
          <a:p>
            <a:pPr lvl="1"/>
            <a:r>
              <a:rPr lang="cs-CZ" sz="2400" dirty="0" err="1" smtClean="0">
                <a:effectLst/>
              </a:rPr>
              <a:t>Interpretovanie</a:t>
            </a:r>
            <a:r>
              <a:rPr lang="cs-CZ" sz="2400" dirty="0" smtClean="0">
                <a:effectLst/>
              </a:rPr>
              <a:t> kódu je teda </a:t>
            </a:r>
            <a:r>
              <a:rPr lang="cs-CZ" sz="2400" dirty="0" err="1" smtClean="0">
                <a:effectLst/>
              </a:rPr>
              <a:t>pomalšie</a:t>
            </a:r>
            <a:endParaRPr lang="cs-CZ" sz="2400" dirty="0" smtClean="0">
              <a:effectLst/>
            </a:endParaRPr>
          </a:p>
          <a:p>
            <a:pPr lvl="1"/>
            <a:endParaRPr lang="cs-CZ" sz="2400" dirty="0" smtClean="0">
              <a:effectLst/>
            </a:endParaRPr>
          </a:p>
          <a:p>
            <a:r>
              <a:rPr lang="cs-CZ" sz="2800" dirty="0" smtClean="0">
                <a:effectLst/>
              </a:rPr>
              <a:t>Jazyk </a:t>
            </a:r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je závislý na daném </a:t>
            </a:r>
            <a:r>
              <a:rPr lang="cs-CZ" sz="2800" dirty="0" err="1" smtClean="0">
                <a:effectLst/>
              </a:rPr>
              <a:t>prehliadači</a:t>
            </a:r>
            <a:endParaRPr lang="cs-CZ" sz="2800" dirty="0" smtClean="0">
              <a:effectLst/>
            </a:endParaRPr>
          </a:p>
          <a:p>
            <a:endParaRPr lang="cs-CZ" sz="2800" dirty="0" smtClean="0">
              <a:effectLst/>
            </a:endParaRPr>
          </a:p>
          <a:p>
            <a:r>
              <a:rPr lang="cs-CZ" sz="2800" dirty="0" smtClean="0">
                <a:effectLst/>
              </a:rPr>
              <a:t>Je tzv. case </a:t>
            </a:r>
            <a:r>
              <a:rPr lang="cs-CZ" sz="2800" dirty="0" err="1" smtClean="0">
                <a:effectLst/>
              </a:rPr>
              <a:t>sensitivny</a:t>
            </a:r>
            <a:r>
              <a:rPr lang="cs-CZ" sz="2800" dirty="0" smtClean="0">
                <a:effectLst/>
              </a:rPr>
              <a:t>. </a:t>
            </a:r>
          </a:p>
          <a:p>
            <a:r>
              <a:rPr lang="cs-CZ" sz="2800" dirty="0" smtClean="0">
                <a:effectLst/>
              </a:rPr>
              <a:t>To znamená, že záleží na velikosti písma v zápise kódu.</a:t>
            </a:r>
            <a:endParaRPr lang="cs-CZ" sz="2800" dirty="0">
              <a:effectLst/>
            </a:endParaRPr>
          </a:p>
        </p:txBody>
      </p:sp>
      <p:pic>
        <p:nvPicPr>
          <p:cNvPr id="1026" name="Picture 2" descr="https://i.ytimg.com/vi/Tif2a8vXeAA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40268" cy="14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125854"/>
            <a:ext cx="1656238" cy="22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Štvťročné preskúšanie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375792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1.Teória</a:t>
            </a:r>
          </a:p>
          <a:p>
            <a:pPr marL="0" indent="0">
              <a:buNone/>
            </a:pPr>
            <a:r>
              <a:rPr lang="sk-SK" smtClean="0"/>
              <a:t>2.Tvorba webovej aplikácia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90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Štvťročné</a:t>
            </a:r>
            <a:r>
              <a:rPr lang="sk-SK" dirty="0" smtClean="0"/>
              <a:t> preskúšanie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Teória: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 err="1"/>
              <a:t>Uvedte</a:t>
            </a:r>
            <a:r>
              <a:rPr lang="sk-SK" dirty="0"/>
              <a:t> syntax </a:t>
            </a:r>
            <a:r>
              <a:rPr lang="sk-SK" dirty="0" err="1"/>
              <a:t>hlášky</a:t>
            </a:r>
            <a:r>
              <a:rPr lang="sk-SK" dirty="0"/>
              <a:t> </a:t>
            </a:r>
            <a:r>
              <a:rPr lang="sk-SK" dirty="0" err="1"/>
              <a:t>prompt</a:t>
            </a:r>
            <a:r>
              <a:rPr lang="sk-SK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Ktorá </a:t>
            </a:r>
            <a:r>
              <a:rPr lang="sk-SK" dirty="0" err="1"/>
              <a:t>hláška</a:t>
            </a:r>
            <a:r>
              <a:rPr lang="sk-SK" dirty="0"/>
              <a:t> slúži na vloženie hodnôt?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Vymenujte typy </a:t>
            </a:r>
            <a:r>
              <a:rPr lang="sk-SK" dirty="0" err="1"/>
              <a:t>hlášok</a:t>
            </a:r>
            <a:r>
              <a:rPr lang="sk-SK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 err="1"/>
              <a:t>Uvedte</a:t>
            </a:r>
            <a:r>
              <a:rPr lang="sk-SK" dirty="0"/>
              <a:t> na čo slúži </a:t>
            </a:r>
            <a:r>
              <a:rPr lang="sk-SK" dirty="0" err="1"/>
              <a:t>hláška</a:t>
            </a:r>
            <a:r>
              <a:rPr lang="sk-SK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Ktorá </a:t>
            </a:r>
            <a:r>
              <a:rPr lang="sk-SK" dirty="0" err="1"/>
              <a:t>hláška</a:t>
            </a:r>
            <a:r>
              <a:rPr lang="sk-SK" dirty="0"/>
              <a:t> slúži iba na výstup údajov?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514350" indent="-514350">
              <a:buFont typeface="+mj-lt"/>
              <a:buAutoNum type="arabicParenR"/>
            </a:pPr>
            <a:endParaRPr lang="sk-SK" dirty="0" smtClean="0"/>
          </a:p>
          <a:p>
            <a:pPr marL="514350" indent="-514350">
              <a:buFont typeface="+mj-lt"/>
              <a:buAutoNum type="arabicParenR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32536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Štvťročné preskúšanie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Teória vyhodnotenie:</a:t>
            </a:r>
          </a:p>
          <a:p>
            <a:pPr marL="0" indent="0">
              <a:buNone/>
            </a:pPr>
            <a:endParaRPr lang="sk-SK" smtClean="0"/>
          </a:p>
          <a:p>
            <a:pPr marL="514350" indent="-514350">
              <a:buFont typeface="+mj-lt"/>
              <a:buAutoNum type="arabicParenR"/>
            </a:pPr>
            <a:endParaRPr lang="sk-SK" smtClean="0"/>
          </a:p>
          <a:p>
            <a:pPr marL="514350" indent="-514350">
              <a:buFont typeface="+mj-lt"/>
              <a:buAutoNum type="arabicParenR"/>
            </a:pPr>
            <a:endParaRPr lang="sk-SK" smtClean="0"/>
          </a:p>
          <a:p>
            <a:pPr marL="514350" indent="-514350">
              <a:buFont typeface="+mj-lt"/>
              <a:buAutoNum type="arabicParenR"/>
            </a:pPr>
            <a:endParaRPr lang="sk-SK" smtClean="0"/>
          </a:p>
          <a:p>
            <a:pPr marL="0" indent="0">
              <a:buNone/>
            </a:pPr>
            <a:endParaRPr lang="sk-SK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65604"/>
              </p:ext>
            </p:extLst>
          </p:nvPr>
        </p:nvGraphicFramePr>
        <p:xfrm>
          <a:off x="1403648" y="285293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body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známka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1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2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2,1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0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7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Štvťročné</a:t>
            </a:r>
            <a:r>
              <a:rPr lang="sk-SK" dirty="0" smtClean="0"/>
              <a:t> </a:t>
            </a:r>
            <a:r>
              <a:rPr lang="sk-SK" dirty="0" err="1" smtClean="0"/>
              <a:t>preskúšanie-odpovede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Teória: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/>
              <a:t>Uvedte</a:t>
            </a:r>
            <a:r>
              <a:rPr lang="sk-SK" sz="2800" dirty="0" smtClean="0"/>
              <a:t> na čo slúži </a:t>
            </a:r>
            <a:r>
              <a:rPr lang="sk-SK" sz="2800" dirty="0" err="1" smtClean="0"/>
              <a:t>hláška</a:t>
            </a:r>
            <a:r>
              <a:rPr lang="sk-SK" sz="2800" dirty="0"/>
              <a:t>? </a:t>
            </a:r>
            <a:r>
              <a:rPr lang="sk-SK" sz="2800" dirty="0">
                <a:solidFill>
                  <a:srgbClr val="0070C0"/>
                </a:solidFill>
              </a:rPr>
              <a:t>Slúžia na interakciu skriptu s </a:t>
            </a:r>
            <a:r>
              <a:rPr lang="sk-SK" sz="2800" dirty="0" err="1" smtClean="0">
                <a:solidFill>
                  <a:srgbClr val="0070C0"/>
                </a:solidFill>
              </a:rPr>
              <a:t>uživateľom</a:t>
            </a: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Vymenujte typy </a:t>
            </a:r>
            <a:r>
              <a:rPr lang="sk-SK" sz="2800" dirty="0" err="1" smtClean="0"/>
              <a:t>hlášok</a:t>
            </a:r>
            <a:r>
              <a:rPr lang="sk-SK" sz="2800" dirty="0"/>
              <a:t>? </a:t>
            </a:r>
            <a:r>
              <a:rPr lang="sk-SK" sz="2800" dirty="0" err="1" smtClean="0">
                <a:solidFill>
                  <a:srgbClr val="0070C0"/>
                </a:solidFill>
              </a:rPr>
              <a:t>alert,confirm,prompt</a:t>
            </a:r>
            <a:endParaRPr lang="sk-SK" sz="28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Ktorá </a:t>
            </a:r>
            <a:r>
              <a:rPr lang="sk-SK" sz="2800" dirty="0" err="1" smtClean="0"/>
              <a:t>hláška</a:t>
            </a:r>
            <a:r>
              <a:rPr lang="sk-SK" sz="2800" dirty="0" smtClean="0"/>
              <a:t> slúži iba na výstup </a:t>
            </a:r>
            <a:r>
              <a:rPr lang="sk-SK" sz="2800" dirty="0" err="1" smtClean="0"/>
              <a:t>údajov?</a:t>
            </a:r>
            <a:r>
              <a:rPr lang="sk-SK" sz="2800" dirty="0" err="1" smtClean="0">
                <a:solidFill>
                  <a:srgbClr val="0070C0"/>
                </a:solidFill>
              </a:rPr>
              <a:t>alert</a:t>
            </a:r>
            <a:endParaRPr lang="sk-SK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Ktorá </a:t>
            </a:r>
            <a:r>
              <a:rPr lang="sk-SK" sz="2800" dirty="0" err="1" smtClean="0"/>
              <a:t>hláška</a:t>
            </a:r>
            <a:r>
              <a:rPr lang="sk-SK" sz="2800" dirty="0" smtClean="0"/>
              <a:t> slúži na vloženie </a:t>
            </a:r>
            <a:r>
              <a:rPr lang="sk-SK" sz="2800" dirty="0" err="1" smtClean="0"/>
              <a:t>hodnôt?</a:t>
            </a:r>
            <a:r>
              <a:rPr lang="sk-SK" sz="2800" dirty="0" err="1" smtClean="0">
                <a:solidFill>
                  <a:srgbClr val="0070C0"/>
                </a:solidFill>
              </a:rPr>
              <a:t>prompt</a:t>
            </a:r>
            <a:endParaRPr lang="sk-SK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/>
              <a:t>Uvedte</a:t>
            </a:r>
            <a:r>
              <a:rPr lang="sk-SK" sz="2800" dirty="0" smtClean="0"/>
              <a:t> syntax </a:t>
            </a:r>
            <a:r>
              <a:rPr lang="sk-SK" sz="2800" dirty="0" err="1" smtClean="0"/>
              <a:t>hlášky</a:t>
            </a:r>
            <a:r>
              <a:rPr lang="sk-SK" sz="2800" dirty="0" smtClean="0"/>
              <a:t> </a:t>
            </a:r>
            <a:r>
              <a:rPr lang="sk-SK" sz="2800" dirty="0" err="1" smtClean="0"/>
              <a:t>prompt</a:t>
            </a:r>
            <a:r>
              <a:rPr lang="sk-SK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kern="1200" dirty="0">
                <a:solidFill>
                  <a:schemeClr val="dk1"/>
                </a:solidFill>
                <a:effectLst/>
              </a:rPr>
              <a:t>prompt ( 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hláška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,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 err="1">
                <a:solidFill>
                  <a:schemeClr val="dk1"/>
                </a:solidFill>
                <a:effectLst/>
              </a:rPr>
              <a:t>Preddefinovaná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 hodnota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53332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71600"/>
          </a:xfrm>
        </p:spPr>
        <p:txBody>
          <a:bodyPr/>
          <a:lstStyle/>
          <a:p>
            <a:r>
              <a:rPr lang="sk-SK" smtClean="0"/>
              <a:t>Štvťročné preskúšanie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2.Tvorba webovej aplikácia</a:t>
            </a:r>
          </a:p>
          <a:p>
            <a:pPr marL="0" indent="0">
              <a:buNone/>
            </a:pPr>
            <a:r>
              <a:rPr lang="sk-SK" dirty="0" smtClean="0"/>
              <a:t>ZADANIE:</a:t>
            </a:r>
          </a:p>
          <a:p>
            <a:r>
              <a:rPr lang="sk-SK" dirty="0" smtClean="0"/>
              <a:t>Vytvorte webovú aplikáciu ,ktorá vypočíta povrch a objem </a:t>
            </a:r>
          </a:p>
          <a:p>
            <a:r>
              <a:rPr lang="sk-SK" dirty="0" smtClean="0"/>
              <a:t>Údaje si vypýta od </a:t>
            </a:r>
            <a:r>
              <a:rPr lang="sk-SK" dirty="0" err="1" smtClean="0"/>
              <a:t>uživateľa</a:t>
            </a:r>
            <a:r>
              <a:rPr lang="sk-SK" dirty="0" smtClean="0"/>
              <a:t> </a:t>
            </a:r>
          </a:p>
          <a:p>
            <a:r>
              <a:rPr lang="sk-SK" dirty="0" smtClean="0"/>
              <a:t>Zobrazí hodnoty povrchu a objemu kvádra</a:t>
            </a:r>
          </a:p>
          <a:p>
            <a:r>
              <a:rPr lang="sk-SK" dirty="0" smtClean="0"/>
              <a:t>Riešenie poslať </a:t>
            </a:r>
            <a:r>
              <a:rPr lang="sk-SK" dirty="0" err="1" smtClean="0"/>
              <a:t>na:gdm@post.sk</a:t>
            </a:r>
            <a:endParaRPr lang="sk-SK" dirty="0" smtClean="0"/>
          </a:p>
          <a:p>
            <a:r>
              <a:rPr lang="sk-SK" dirty="0" smtClean="0"/>
              <a:t>Do hlavičky uviesť Priezvisko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53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droj: Jana Záreck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1" y="1623385"/>
            <a:ext cx="8080461" cy="3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1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0934"/>
            <a:ext cx="8784976" cy="48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3137"/>
            <a:ext cx="8748464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77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Hodnotenie aplikácie</a:t>
            </a:r>
            <a:endParaRPr lang="sk-SK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23464"/>
              </p:ext>
            </p:extLst>
          </p:nvPr>
        </p:nvGraphicFramePr>
        <p:xfrm>
          <a:off x="1619672" y="2636912"/>
          <a:ext cx="60960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3056">
                <a:tc>
                  <a:txBody>
                    <a:bodyPr/>
                    <a:lstStyle/>
                    <a:p>
                      <a:r>
                        <a:rPr lang="sk-SK" smtClean="0"/>
                        <a:t>funkčnosť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známka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Všetko funguje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1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Malá pomoc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2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Zápis správny,script nefunguje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Správne 2/3 scriptu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Nič nefunguje,zápis zlý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NA PREMENNÉ A HLÁŠKY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kalkulacka.html</a:t>
            </a:r>
            <a:endParaRPr lang="sk-SK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sz="2000" dirty="0" smtClean="0"/>
              <a:t>VSTUP</a:t>
            </a:r>
          </a:p>
          <a:p>
            <a:pPr lvl="1">
              <a:buFont typeface="Arial" pitchFamily="34" charset="0"/>
              <a:buChar char="•"/>
            </a:pPr>
            <a:r>
              <a:rPr lang="sk-SK" sz="1600" dirty="0" smtClean="0"/>
              <a:t>Zadaj čísla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VÝSTUP</a:t>
            </a:r>
          </a:p>
          <a:p>
            <a:pPr lvl="1"/>
            <a:r>
              <a:rPr lang="sk-SK" sz="1600" dirty="0" smtClean="0"/>
              <a:t>Súčet</a:t>
            </a:r>
          </a:p>
          <a:p>
            <a:pPr lvl="1"/>
            <a:r>
              <a:rPr lang="sk-SK" sz="1600" dirty="0" smtClean="0"/>
              <a:t>Rozdiel</a:t>
            </a:r>
          </a:p>
          <a:p>
            <a:pPr lvl="1"/>
            <a:r>
              <a:rPr lang="sk-SK" sz="1600" dirty="0" smtClean="0"/>
              <a:t>Súčin</a:t>
            </a:r>
          </a:p>
          <a:p>
            <a:pPr lvl="1"/>
            <a:r>
              <a:rPr lang="sk-SK" sz="1600" dirty="0" smtClean="0"/>
              <a:t>podiel</a:t>
            </a:r>
          </a:p>
          <a:p>
            <a:pPr lvl="1"/>
            <a:endParaRPr lang="sk-SK" sz="1600" dirty="0" smtClean="0"/>
          </a:p>
          <a:p>
            <a:pPr marL="0" indent="0">
              <a:buNone/>
            </a:pPr>
            <a:r>
              <a:rPr lang="sk-SK" sz="2000" dirty="0"/>
              <a:t>	</a:t>
            </a:r>
            <a:endParaRPr lang="sk-SK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cs-CZ" b="1" dirty="0">
                <a:effectLst/>
              </a:rPr>
              <a:t>Nevýhody jazyka </a:t>
            </a:r>
            <a:r>
              <a:rPr lang="cs-CZ" b="1" dirty="0" err="1" smtClean="0">
                <a:effectLst/>
              </a:rPr>
              <a:t>JavaScript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 </a:t>
            </a:r>
            <a:r>
              <a:rPr lang="cs-CZ" sz="2800" dirty="0" err="1" smtClean="0">
                <a:effectLst/>
              </a:rPr>
              <a:t>nevie</a:t>
            </a:r>
            <a:r>
              <a:rPr lang="cs-CZ" sz="2800" dirty="0" smtClean="0">
                <a:effectLst/>
              </a:rPr>
              <a:t>  </a:t>
            </a:r>
            <a:r>
              <a:rPr lang="cs-CZ" sz="2800" dirty="0" err="1" smtClean="0">
                <a:effectLst/>
              </a:rPr>
              <a:t>pristupovať</a:t>
            </a:r>
            <a:r>
              <a:rPr lang="cs-CZ" sz="2800" dirty="0" smtClean="0">
                <a:effectLst/>
              </a:rPr>
              <a:t> k </a:t>
            </a:r>
            <a:r>
              <a:rPr lang="cs-CZ" sz="2800" dirty="0" err="1" smtClean="0">
                <a:effectLst/>
              </a:rPr>
              <a:t>súborom</a:t>
            </a:r>
            <a:r>
              <a:rPr lang="cs-CZ" sz="2800" dirty="0" smtClean="0">
                <a:effectLst/>
              </a:rPr>
              <a:t>.</a:t>
            </a:r>
          </a:p>
          <a:p>
            <a:endParaRPr lang="cs-CZ" sz="2800" dirty="0" smtClean="0">
              <a:effectLst/>
            </a:endParaRPr>
          </a:p>
          <a:p>
            <a:r>
              <a:rPr lang="cs-CZ" sz="2800" dirty="0" err="1" smtClean="0">
                <a:effectLst/>
              </a:rPr>
              <a:t>Uživateľ</a:t>
            </a:r>
            <a:r>
              <a:rPr lang="cs-CZ" sz="2800" dirty="0" smtClean="0">
                <a:effectLst/>
              </a:rPr>
              <a:t> na </a:t>
            </a:r>
            <a:r>
              <a:rPr lang="cs-CZ" sz="2800" dirty="0" err="1" smtClean="0">
                <a:effectLst/>
              </a:rPr>
              <a:t>svojom</a:t>
            </a:r>
            <a:r>
              <a:rPr lang="cs-CZ" sz="2800" dirty="0" smtClean="0">
                <a:effectLst/>
              </a:rPr>
              <a:t> počítači </a:t>
            </a:r>
            <a:r>
              <a:rPr lang="cs-CZ" sz="2800" dirty="0" err="1" smtClean="0">
                <a:effectLst/>
              </a:rPr>
              <a:t>môže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zakázať</a:t>
            </a:r>
            <a:r>
              <a:rPr lang="cs-CZ" sz="2800" dirty="0" smtClean="0">
                <a:effectLst/>
              </a:rPr>
              <a:t> a tím </a:t>
            </a:r>
            <a:r>
              <a:rPr lang="cs-CZ" sz="2800" dirty="0" err="1" smtClean="0">
                <a:effectLst/>
              </a:rPr>
              <a:t>dôjde</a:t>
            </a:r>
            <a:r>
              <a:rPr lang="cs-CZ" sz="2800" dirty="0" smtClean="0">
                <a:effectLst/>
              </a:rPr>
              <a:t> k nefunkčnosti webových </a:t>
            </a:r>
            <a:r>
              <a:rPr lang="cs-CZ" sz="2800" dirty="0" err="1" smtClean="0">
                <a:effectLst/>
              </a:rPr>
              <a:t>stránok</a:t>
            </a:r>
            <a:r>
              <a:rPr lang="cs-CZ" sz="28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cs-CZ" sz="2800" dirty="0" smtClean="0">
              <a:effectLst/>
            </a:endParaRPr>
          </a:p>
          <a:p>
            <a:r>
              <a:rPr lang="cs-CZ" sz="2800" dirty="0" err="1" smtClean="0">
                <a:effectLst/>
              </a:rPr>
              <a:t>Prehliadač</a:t>
            </a:r>
            <a:r>
              <a:rPr lang="cs-CZ" sz="2800" dirty="0" smtClean="0">
                <a:effectLst/>
              </a:rPr>
              <a:t> na </a:t>
            </a:r>
            <a:r>
              <a:rPr lang="cs-CZ" sz="2800" dirty="0" err="1" smtClean="0">
                <a:effectLst/>
              </a:rPr>
              <a:t>strane</a:t>
            </a:r>
            <a:r>
              <a:rPr lang="cs-CZ" sz="2800" dirty="0" smtClean="0">
                <a:effectLst/>
              </a:rPr>
              <a:t> klienta nemusí </a:t>
            </a:r>
            <a:r>
              <a:rPr lang="cs-CZ" sz="2800" dirty="0" err="1" smtClean="0">
                <a:effectLst/>
              </a:rPr>
              <a:t>podporovať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.</a:t>
            </a:r>
          </a:p>
          <a:p>
            <a:endParaRPr lang="cs-CZ" sz="2800" dirty="0" smtClean="0">
              <a:effectLst/>
            </a:endParaRPr>
          </a:p>
          <a:p>
            <a:r>
              <a:rPr lang="cs-CZ" sz="2800" dirty="0" err="1" smtClean="0">
                <a:effectLst/>
              </a:rPr>
              <a:t>Nevie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uložiť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žiadne</a:t>
            </a:r>
            <a:r>
              <a:rPr lang="cs-CZ" sz="2800" dirty="0" smtClean="0">
                <a:effectLst/>
              </a:rPr>
              <a:t> data (okrem </a:t>
            </a:r>
            <a:r>
              <a:rPr lang="cs-CZ" sz="2800" dirty="0" err="1" smtClean="0">
                <a:effectLst/>
              </a:rPr>
              <a:t>cookies</a:t>
            </a:r>
            <a:r>
              <a:rPr lang="cs-CZ" sz="2800" dirty="0" smtClean="0">
                <a:effectLst/>
              </a:rPr>
              <a:t>)</a:t>
            </a:r>
          </a:p>
        </p:txBody>
      </p:sp>
      <p:pic>
        <p:nvPicPr>
          <p:cNvPr id="7170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2" y="5085184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1" y="1294823"/>
            <a:ext cx="8734279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2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229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3" y="2016238"/>
            <a:ext cx="4210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38572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6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/>
              </a:rPr>
              <a:t>JavaScript </a:t>
            </a:r>
            <a:r>
              <a:rPr lang="sk-SK" dirty="0" smtClean="0">
                <a:effectLst/>
              </a:rPr>
              <a:t>Podmienky 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07504" y="207453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err="1"/>
              <a:t>Podmienky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pre </a:t>
            </a:r>
            <a:r>
              <a:rPr lang="en-US" sz="2400" dirty="0" err="1"/>
              <a:t>programovanie</a:t>
            </a:r>
            <a:r>
              <a:rPr lang="en-US" sz="2400" dirty="0"/>
              <a:t> </a:t>
            </a:r>
            <a:r>
              <a:rPr lang="en-US" sz="2400" dirty="0" err="1"/>
              <a:t>veľmi</a:t>
            </a:r>
            <a:r>
              <a:rPr lang="en-US" sz="2400" dirty="0"/>
              <a:t> </a:t>
            </a:r>
            <a:r>
              <a:rPr lang="en-US" sz="2400" dirty="0" err="1"/>
              <a:t>dôležité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lvl="0"/>
            <a:endParaRPr lang="sk-SK" sz="2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smtClean="0"/>
              <a:t>Je </a:t>
            </a:r>
            <a:r>
              <a:rPr lang="en-US" sz="2400" dirty="0"/>
              <a:t>to </a:t>
            </a:r>
            <a:r>
              <a:rPr lang="en-US" sz="2400" dirty="0" err="1"/>
              <a:t>základny</a:t>
            </a:r>
            <a:r>
              <a:rPr lang="en-US" sz="2400" dirty="0"/>
              <a:t> </a:t>
            </a:r>
            <a:r>
              <a:rPr lang="en-US" sz="2400" dirty="0" err="1"/>
              <a:t>spôsob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program </a:t>
            </a:r>
            <a:r>
              <a:rPr lang="en-US" sz="2400" dirty="0" err="1"/>
              <a:t>ďalej</a:t>
            </a:r>
            <a:r>
              <a:rPr lang="en-US" sz="2400" dirty="0"/>
              <a:t> </a:t>
            </a:r>
            <a:r>
              <a:rPr lang="en-US" sz="2400" dirty="0" err="1"/>
              <a:t>vetviť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lvl="0"/>
            <a:endParaRPr lang="en-US" sz="2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err="1"/>
              <a:t>Pomocou</a:t>
            </a:r>
            <a:r>
              <a:rPr lang="en-US" sz="2400" dirty="0"/>
              <a:t> </a:t>
            </a:r>
            <a:r>
              <a:rPr lang="en-US" sz="2400" dirty="0" err="1"/>
              <a:t>podmienok</a:t>
            </a:r>
            <a:r>
              <a:rPr lang="en-US" sz="2400" dirty="0"/>
              <a:t> </a:t>
            </a:r>
            <a:r>
              <a:rPr lang="en-US" sz="2400" dirty="0" err="1"/>
              <a:t>môžeme</a:t>
            </a:r>
            <a:r>
              <a:rPr lang="en-US" sz="2400" dirty="0"/>
              <a:t> </a:t>
            </a:r>
            <a:r>
              <a:rPr lang="en-US" sz="2400" dirty="0" err="1"/>
              <a:t>určovať</a:t>
            </a:r>
            <a:r>
              <a:rPr lang="en-US" sz="2400" dirty="0"/>
              <a:t> </a:t>
            </a:r>
            <a:r>
              <a:rPr lang="en-US" sz="2400" dirty="0" err="1"/>
              <a:t>akým</a:t>
            </a:r>
            <a:r>
              <a:rPr lang="en-US" sz="2400" dirty="0"/>
              <a:t> </a:t>
            </a:r>
            <a:r>
              <a:rPr lang="en-US" sz="2400" dirty="0" err="1"/>
              <a:t>smerom</a:t>
            </a:r>
            <a:r>
              <a:rPr lang="en-US" sz="2400" dirty="0"/>
              <a:t> 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náš</a:t>
            </a:r>
            <a:r>
              <a:rPr lang="en-US" sz="2400" dirty="0"/>
              <a:t> program </a:t>
            </a:r>
            <a:r>
              <a:rPr lang="en-US" sz="2400" dirty="0" err="1"/>
              <a:t>uberať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sk-SK" sz="2400" dirty="0" smtClean="0"/>
              <a:t>Podmienky sú</a:t>
            </a:r>
            <a:r>
              <a:rPr lang="en-US" sz="2400" dirty="0" smtClean="0"/>
              <a:t> </a:t>
            </a:r>
            <a:r>
              <a:rPr lang="en-US" sz="2400" dirty="0" err="1"/>
              <a:t>písané</a:t>
            </a:r>
            <a:r>
              <a:rPr lang="en-US" sz="2400" dirty="0"/>
              <a:t> </a:t>
            </a:r>
            <a:r>
              <a:rPr lang="en-US" sz="2400" dirty="0" err="1"/>
              <a:t>malými</a:t>
            </a:r>
            <a:r>
              <a:rPr lang="en-US" sz="2400" dirty="0"/>
              <a:t> </a:t>
            </a:r>
            <a:r>
              <a:rPr lang="en-US" sz="2400" dirty="0" err="1"/>
              <a:t>písmenami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 </a:t>
            </a:r>
            <a:r>
              <a:rPr lang="en-US" sz="2400" dirty="0" err="1"/>
              <a:t>Veľké</a:t>
            </a:r>
            <a:r>
              <a:rPr lang="en-US" sz="2400" dirty="0"/>
              <a:t> </a:t>
            </a:r>
            <a:r>
              <a:rPr lang="en-US" sz="2400" dirty="0" err="1"/>
              <a:t>písmená</a:t>
            </a:r>
            <a:r>
              <a:rPr lang="en-US" sz="2400" dirty="0"/>
              <a:t> (</a:t>
            </a:r>
            <a:r>
              <a:rPr lang="en-US" sz="2400" dirty="0" err="1"/>
              <a:t>ak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IF) </a:t>
            </a:r>
            <a:r>
              <a:rPr lang="en-US" sz="2400" dirty="0" err="1"/>
              <a:t>vygenerujú</a:t>
            </a:r>
            <a:r>
              <a:rPr lang="en-US" sz="2400" dirty="0"/>
              <a:t> </a:t>
            </a:r>
            <a:r>
              <a:rPr lang="en-US" sz="2400" dirty="0" err="1"/>
              <a:t>chybu</a:t>
            </a:r>
            <a:r>
              <a:rPr lang="en-US" sz="2400" dirty="0"/>
              <a:t> </a:t>
            </a:r>
            <a:r>
              <a:rPr lang="en-US" sz="2400" dirty="0" err="1"/>
              <a:t>jazyka</a:t>
            </a:r>
            <a:r>
              <a:rPr lang="en-US" sz="2400" dirty="0"/>
              <a:t> JavaScript.</a:t>
            </a:r>
          </a:p>
        </p:txBody>
      </p:sp>
      <p:pic>
        <p:nvPicPr>
          <p:cNvPr id="5" name="Picture 2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7402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4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959768"/>
          </a:xfrm>
        </p:spPr>
        <p:txBody>
          <a:bodyPr/>
          <a:lstStyle/>
          <a:p>
            <a:r>
              <a:rPr lang="en-US" dirty="0" err="1">
                <a:effectLst/>
              </a:rPr>
              <a:t>Podmienené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vyhlásenia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sk-SK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07504" y="2074532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 </a:t>
            </a:r>
            <a:r>
              <a:rPr lang="en-US" sz="2000" dirty="0" err="1"/>
              <a:t>jazyku</a:t>
            </a:r>
            <a:r>
              <a:rPr lang="en-US" sz="2000" dirty="0"/>
              <a:t> JavaScript </a:t>
            </a:r>
            <a:r>
              <a:rPr lang="en-US" sz="2000" dirty="0" err="1"/>
              <a:t>máme</a:t>
            </a:r>
            <a:r>
              <a:rPr lang="en-US" sz="2000" dirty="0"/>
              <a:t> </a:t>
            </a:r>
            <a:r>
              <a:rPr lang="en-US" sz="2000" dirty="0" err="1"/>
              <a:t>nasledujúce</a:t>
            </a:r>
            <a:r>
              <a:rPr lang="en-US" sz="2000" dirty="0"/>
              <a:t> </a:t>
            </a:r>
            <a:r>
              <a:rPr lang="en-US" sz="2000" dirty="0" err="1"/>
              <a:t>podmienené</a:t>
            </a:r>
            <a:r>
              <a:rPr lang="en-US" sz="2000" dirty="0"/>
              <a:t> </a:t>
            </a:r>
            <a:r>
              <a:rPr lang="en-US" sz="2000" dirty="0" err="1"/>
              <a:t>vyhlásenia</a:t>
            </a:r>
            <a:r>
              <a:rPr lang="en-US" sz="2000" dirty="0" smtClean="0"/>
              <a:t>:</a:t>
            </a:r>
            <a:endParaRPr lang="sk-SK" sz="2000" dirty="0" smtClean="0"/>
          </a:p>
          <a:p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Použite</a:t>
            </a:r>
            <a:r>
              <a:rPr lang="en-US" sz="2000" dirty="0"/>
              <a:t>, </a:t>
            </a:r>
            <a:r>
              <a:rPr lang="sk-SK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if</a:t>
            </a:r>
            <a:r>
              <a:rPr lang="sk-SK" sz="2000" dirty="0" smtClean="0"/>
              <a:t> ,ak </a:t>
            </a:r>
            <a:r>
              <a:rPr lang="en-US" sz="2000" dirty="0"/>
              <a:t> </a:t>
            </a:r>
            <a:r>
              <a:rPr lang="en-US" sz="2000" dirty="0" err="1"/>
              <a:t>chcete</a:t>
            </a:r>
            <a:r>
              <a:rPr lang="en-US" sz="2000" dirty="0"/>
              <a:t> </a:t>
            </a:r>
            <a:r>
              <a:rPr lang="en-US" sz="2000" dirty="0" err="1"/>
              <a:t>špecifikovať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, </a:t>
            </a:r>
            <a:r>
              <a:rPr lang="en-US" sz="2000" dirty="0" err="1"/>
              <a:t>ktorý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vykonať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je </a:t>
            </a:r>
            <a:r>
              <a:rPr lang="en-US" sz="2000" dirty="0" err="1"/>
              <a:t>zadaná</a:t>
            </a:r>
            <a:r>
              <a:rPr lang="en-US" sz="2000" dirty="0"/>
              <a:t> </a:t>
            </a:r>
            <a:r>
              <a:rPr lang="en-US" sz="2000" dirty="0" err="1"/>
              <a:t>podmienka</a:t>
            </a:r>
            <a:r>
              <a:rPr lang="en-US" sz="2000" dirty="0"/>
              <a:t> </a:t>
            </a:r>
            <a:r>
              <a:rPr lang="en-US" sz="2000" dirty="0" err="1" smtClean="0"/>
              <a:t>pravdivá</a:t>
            </a:r>
            <a:endParaRPr lang="sk-SK" sz="2000" dirty="0" smtClean="0"/>
          </a:p>
          <a:p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Pomocou</a:t>
            </a:r>
            <a:r>
              <a:rPr lang="en-US" sz="2000" dirty="0"/>
              <a:t> </a:t>
            </a:r>
            <a:r>
              <a:rPr lang="sk-SK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else</a:t>
            </a:r>
            <a:r>
              <a:rPr lang="en-US" sz="2000" dirty="0"/>
              <a:t> </a:t>
            </a:r>
            <a:r>
              <a:rPr lang="en-US" sz="2000" dirty="0" err="1"/>
              <a:t>zadajte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, </a:t>
            </a:r>
            <a:r>
              <a:rPr lang="en-US" sz="2000" dirty="0" err="1"/>
              <a:t>ktorý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vykonať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je </a:t>
            </a:r>
            <a:r>
              <a:rPr lang="en-US" sz="2000" dirty="0" err="1"/>
              <a:t>rovnaký</a:t>
            </a:r>
            <a:r>
              <a:rPr lang="en-US" sz="2000" dirty="0"/>
              <a:t> </a:t>
            </a:r>
            <a:r>
              <a:rPr lang="en-US" sz="2000" dirty="0" err="1"/>
              <a:t>stav</a:t>
            </a:r>
            <a:r>
              <a:rPr lang="en-US" sz="2000" dirty="0"/>
              <a:t> </a:t>
            </a:r>
            <a:r>
              <a:rPr lang="en-US" sz="2000" dirty="0" err="1" smtClean="0"/>
              <a:t>nepravdivý</a:t>
            </a: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Použite</a:t>
            </a:r>
            <a:r>
              <a:rPr lang="en-US" sz="2000" dirty="0"/>
              <a:t> 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else if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000" b="1" dirty="0" smtClean="0"/>
              <a:t>, </a:t>
            </a:r>
            <a:r>
              <a:rPr lang="en-US" sz="2000" b="1" dirty="0" err="1"/>
              <a:t>ak</a:t>
            </a:r>
            <a:r>
              <a:rPr lang="en-US" sz="2000" dirty="0"/>
              <a:t> </a:t>
            </a:r>
            <a:r>
              <a:rPr lang="en-US" sz="2000" dirty="0" err="1"/>
              <a:t>chcete</a:t>
            </a:r>
            <a:r>
              <a:rPr lang="en-US" sz="2000" dirty="0"/>
              <a:t> </a:t>
            </a:r>
            <a:r>
              <a:rPr lang="en-US" sz="2000" dirty="0" err="1"/>
              <a:t>špecifikovať</a:t>
            </a:r>
            <a:r>
              <a:rPr lang="en-US" sz="2000" dirty="0"/>
              <a:t> </a:t>
            </a:r>
            <a:r>
              <a:rPr lang="en-US" sz="2000" dirty="0" err="1"/>
              <a:t>novú</a:t>
            </a:r>
            <a:r>
              <a:rPr lang="en-US" sz="2000" dirty="0"/>
              <a:t> </a:t>
            </a:r>
            <a:r>
              <a:rPr lang="en-US" sz="2000" dirty="0" err="1"/>
              <a:t>podmienku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otestovanie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je </a:t>
            </a:r>
            <a:r>
              <a:rPr lang="en-US" sz="2000" dirty="0" err="1"/>
              <a:t>prvá</a:t>
            </a:r>
            <a:r>
              <a:rPr lang="en-US" sz="2000" dirty="0"/>
              <a:t> </a:t>
            </a:r>
            <a:r>
              <a:rPr lang="en-US" sz="2000" dirty="0" err="1"/>
              <a:t>podmienka</a:t>
            </a:r>
            <a:r>
              <a:rPr lang="en-US" sz="2000" dirty="0"/>
              <a:t> </a:t>
            </a:r>
            <a:r>
              <a:rPr lang="en-US" sz="2000" dirty="0" err="1" smtClean="0"/>
              <a:t>nepravdivá</a:t>
            </a: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Pomocou</a:t>
            </a:r>
            <a:r>
              <a:rPr lang="en-US" sz="2000" dirty="0"/>
              <a:t> </a:t>
            </a:r>
            <a:r>
              <a:rPr lang="en-US" sz="2000" b="1" dirty="0" err="1"/>
              <a:t>prepínača</a:t>
            </a:r>
            <a:r>
              <a:rPr lang="en-US" sz="2000" dirty="0"/>
              <a:t> </a:t>
            </a:r>
            <a:r>
              <a:rPr lang="sk-SK" sz="2000" dirty="0" smtClean="0"/>
              <a:t> </a:t>
            </a:r>
            <a:r>
              <a:rPr lang="sk-SK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switch</a:t>
            </a:r>
            <a:r>
              <a:rPr lang="sk-SK" sz="2000" dirty="0" smtClean="0"/>
              <a:t> </a:t>
            </a:r>
            <a:r>
              <a:rPr lang="en-US" sz="2000" dirty="0" err="1" smtClean="0"/>
              <a:t>zadajte</a:t>
            </a:r>
            <a:r>
              <a:rPr lang="en-US" sz="2000" dirty="0" smtClean="0"/>
              <a:t> </a:t>
            </a:r>
            <a:r>
              <a:rPr lang="en-US" sz="2000" dirty="0" err="1"/>
              <a:t>množstvo</a:t>
            </a:r>
            <a:r>
              <a:rPr lang="en-US" sz="2000" dirty="0"/>
              <a:t> </a:t>
            </a:r>
            <a:r>
              <a:rPr lang="en-US" sz="2000" dirty="0" err="1"/>
              <a:t>alternatívnych</a:t>
            </a:r>
            <a:r>
              <a:rPr lang="en-US" sz="2000" dirty="0"/>
              <a:t> </a:t>
            </a:r>
            <a:r>
              <a:rPr lang="en-US" sz="2000" dirty="0" err="1"/>
              <a:t>blokov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majú</a:t>
            </a:r>
            <a:r>
              <a:rPr lang="en-US" sz="2000" dirty="0"/>
              <a:t> </a:t>
            </a:r>
            <a:r>
              <a:rPr lang="en-US" sz="2000" dirty="0" err="1"/>
              <a:t>vykonať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18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5" y="810856"/>
            <a:ext cx="7855100" cy="50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4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Logické podmienky vetvenia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02040"/>
              </p:ext>
            </p:extLst>
          </p:nvPr>
        </p:nvGraphicFramePr>
        <p:xfrm>
          <a:off x="539552" y="2708920"/>
          <a:ext cx="8352928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Podmienka: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Vracia </a:t>
                      </a:r>
                      <a:r>
                        <a:rPr lang="sk-SK" sz="900" dirty="0" err="1">
                          <a:effectLst/>
                        </a:rPr>
                        <a:t>true</a:t>
                      </a:r>
                      <a:r>
                        <a:rPr lang="sk-SK" sz="900" dirty="0">
                          <a:effectLst/>
                        </a:rPr>
                        <a:t>, ak: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==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a y sú rovnaké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x! 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a y nie sú rovnaké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x&gt;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viac než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x&gt; 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je väčší alebo rovné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&lt;y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je menšia než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&lt;=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je menšie ako alebo rovné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53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if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07504" y="20745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sk-SK" sz="2000" dirty="0" smtClean="0">
                <a:solidFill>
                  <a:srgbClr val="FF0000"/>
                </a:solidFill>
              </a:rPr>
              <a:t>podmienka</a:t>
            </a:r>
            <a:r>
              <a:rPr lang="en-GB" sz="2000" dirty="0" smtClean="0"/>
              <a:t>) </a:t>
            </a:r>
            <a:r>
              <a:rPr lang="en-GB" sz="2000" dirty="0"/>
              <a:t>{</a:t>
            </a:r>
            <a:br>
              <a:rPr lang="en-GB" sz="2000" dirty="0"/>
            </a:br>
            <a:r>
              <a:rPr lang="en-GB" sz="2000" i="1" dirty="0"/>
              <a:t>  </a:t>
            </a:r>
            <a:r>
              <a:rPr lang="en-GB" sz="2000" i="1" dirty="0">
                <a:solidFill>
                  <a:srgbClr val="FFFF00"/>
                </a:solidFill>
              </a:rPr>
              <a:t>  </a:t>
            </a:r>
            <a:r>
              <a:rPr lang="sk-SK" sz="2000" i="1" dirty="0" smtClean="0">
                <a:solidFill>
                  <a:srgbClr val="FFFF00"/>
                </a:solidFill>
              </a:rPr>
              <a:t>blok kódu ,ktorý sa má vykonať ak je podmienka vyhodnotená ako 	pravdivá;</a:t>
            </a:r>
            <a:r>
              <a:rPr lang="en-GB" sz="2000" i="1" dirty="0">
                <a:solidFill>
                  <a:srgbClr val="FFFF00"/>
                </a:solidFill>
              </a:rPr>
              <a:t/>
            </a:r>
            <a:br>
              <a:rPr lang="en-GB" sz="2000" i="1" dirty="0">
                <a:solidFill>
                  <a:srgbClr val="FFFF00"/>
                </a:solidFill>
              </a:rPr>
            </a:br>
            <a:r>
              <a:rPr lang="en-GB" sz="2000" dirty="0"/>
              <a:t>}</a:t>
            </a:r>
            <a:endParaRPr lang="en-US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691130" cy="253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98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7" y="620688"/>
            <a:ext cx="73152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7" y="5704764"/>
            <a:ext cx="6591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3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if…else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67544" y="242088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if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podmienka</a:t>
            </a:r>
            <a:r>
              <a:rPr lang="en-GB" dirty="0" smtClean="0"/>
              <a:t>) {</a:t>
            </a:r>
            <a:endParaRPr lang="sk-SK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    </a:t>
            </a:r>
            <a:r>
              <a:rPr lang="sk-SK" i="1" dirty="0" smtClean="0"/>
              <a:t>	</a:t>
            </a:r>
            <a:r>
              <a:rPr lang="en-GB" i="1" dirty="0" err="1" smtClean="0">
                <a:solidFill>
                  <a:srgbClr val="FFFF00"/>
                </a:solidFill>
              </a:rPr>
              <a:t>blok</a:t>
            </a:r>
            <a:r>
              <a:rPr lang="en-GB" i="1" dirty="0" smtClean="0">
                <a:solidFill>
                  <a:srgbClr val="FFFF00"/>
                </a:solidFill>
              </a:rPr>
              <a:t> k</a:t>
            </a:r>
            <a:r>
              <a:rPr lang="sk-SK" i="1" dirty="0" err="1" smtClean="0">
                <a:solidFill>
                  <a:srgbClr val="FFFF00"/>
                </a:solidFill>
              </a:rPr>
              <a:t>ódu,ktorý</a:t>
            </a:r>
            <a:r>
              <a:rPr lang="sk-SK" i="1" dirty="0" smtClean="0">
                <a:solidFill>
                  <a:srgbClr val="FFFF00"/>
                </a:solidFill>
              </a:rPr>
              <a:t> sa vykoná ak je podmienka splnená;</a:t>
            </a:r>
          </a:p>
          <a:p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} </a:t>
            </a:r>
            <a:r>
              <a:rPr lang="en-GB" dirty="0">
                <a:solidFill>
                  <a:srgbClr val="FF0000"/>
                </a:solidFill>
              </a:rPr>
              <a:t>else</a:t>
            </a:r>
            <a:r>
              <a:rPr lang="en-GB" dirty="0"/>
              <a:t> { </a:t>
            </a:r>
            <a:br>
              <a:rPr lang="en-GB" dirty="0"/>
            </a:br>
            <a:r>
              <a:rPr lang="en-GB" i="1" dirty="0"/>
              <a:t>    </a:t>
            </a:r>
            <a:endParaRPr lang="sk-SK" i="1" dirty="0" smtClean="0"/>
          </a:p>
          <a:p>
            <a:r>
              <a:rPr lang="sk-SK" i="1" dirty="0" smtClean="0">
                <a:solidFill>
                  <a:srgbClr val="FFFF00"/>
                </a:solidFill>
              </a:rPr>
              <a:t>	Blok </a:t>
            </a:r>
            <a:r>
              <a:rPr lang="sk-SK" i="1" dirty="0" err="1" smtClean="0">
                <a:solidFill>
                  <a:srgbClr val="FFFF00"/>
                </a:solidFill>
              </a:rPr>
              <a:t>kódu,ktorý</a:t>
            </a:r>
            <a:r>
              <a:rPr lang="sk-SK" i="1" dirty="0" smtClean="0">
                <a:solidFill>
                  <a:srgbClr val="FFFF00"/>
                </a:solidFill>
              </a:rPr>
              <a:t> sa vykoná ak podmienka nie je splnená;</a:t>
            </a:r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}</a:t>
            </a:r>
            <a:endParaRPr lang="en-US" dirty="0"/>
          </a:p>
        </p:txBody>
      </p:sp>
      <p:pic>
        <p:nvPicPr>
          <p:cNvPr id="7" name="Obrázo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190"/>
            <a:ext cx="2406650" cy="2515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10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757"/>
            <a:ext cx="7992888" cy="577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7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cs-CZ" b="1" dirty="0" err="1" smtClean="0">
                <a:effectLst/>
              </a:rPr>
              <a:t>Nejčastejšie</a:t>
            </a:r>
            <a:r>
              <a:rPr lang="cs-CZ" b="1" dirty="0" smtClean="0">
                <a:effectLst/>
              </a:rPr>
              <a:t> </a:t>
            </a:r>
            <a:r>
              <a:rPr lang="cs-CZ" b="1" dirty="0" err="1" smtClean="0">
                <a:effectLst/>
              </a:rPr>
              <a:t>aplikácie</a:t>
            </a:r>
            <a:r>
              <a:rPr lang="cs-CZ" b="1" dirty="0" smtClean="0">
                <a:effectLst/>
              </a:rPr>
              <a:t/>
            </a:r>
            <a:br>
              <a:rPr lang="cs-CZ" b="1" dirty="0" smtClean="0">
                <a:effectLst/>
              </a:rPr>
            </a:br>
            <a:r>
              <a:rPr lang="cs-CZ" b="1" dirty="0" err="1" smtClean="0">
                <a:effectLst/>
              </a:rPr>
              <a:t>písané</a:t>
            </a:r>
            <a:r>
              <a:rPr lang="cs-CZ" b="1" dirty="0" smtClean="0">
                <a:effectLst/>
              </a:rPr>
              <a:t> </a:t>
            </a:r>
            <a:r>
              <a:rPr lang="cs-CZ" b="1" dirty="0">
                <a:effectLst/>
              </a:rPr>
              <a:t>v </a:t>
            </a:r>
            <a:r>
              <a:rPr lang="cs-CZ" b="1" dirty="0" err="1" smtClean="0">
                <a:effectLst/>
              </a:rPr>
              <a:t>JavaScripte</a:t>
            </a:r>
            <a:r>
              <a:rPr lang="cs-CZ" b="1" dirty="0" smtClean="0">
                <a:effectLst/>
              </a:rPr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r>
              <a:rPr lang="cs-CZ" sz="2400" dirty="0" smtClean="0">
                <a:effectLst/>
              </a:rPr>
              <a:t>Vstupná kontrola </a:t>
            </a:r>
            <a:r>
              <a:rPr lang="cs-CZ" sz="2400" dirty="0" err="1" smtClean="0">
                <a:effectLst/>
              </a:rPr>
              <a:t>formulárových</a:t>
            </a:r>
            <a:r>
              <a:rPr lang="cs-CZ" sz="2400" dirty="0" smtClean="0">
                <a:effectLst/>
              </a:rPr>
              <a:t> dat</a:t>
            </a:r>
          </a:p>
          <a:p>
            <a:r>
              <a:rPr lang="cs-CZ" sz="2400" dirty="0" err="1" smtClean="0">
                <a:effectLst/>
              </a:rPr>
              <a:t>Reakcia</a:t>
            </a:r>
            <a:r>
              <a:rPr lang="cs-CZ" sz="2400" dirty="0" smtClean="0">
                <a:effectLst/>
              </a:rPr>
              <a:t> na </a:t>
            </a:r>
            <a:r>
              <a:rPr lang="cs-CZ" sz="2400" dirty="0" err="1" smtClean="0">
                <a:effectLst/>
              </a:rPr>
              <a:t>udalosti</a:t>
            </a:r>
            <a:r>
              <a:rPr lang="cs-CZ" sz="2400" dirty="0" smtClean="0">
                <a:effectLst/>
              </a:rPr>
              <a:t> vyvolané </a:t>
            </a:r>
            <a:r>
              <a:rPr lang="cs-CZ" sz="2400" dirty="0" err="1" smtClean="0">
                <a:effectLst/>
              </a:rPr>
              <a:t>uživatelom</a:t>
            </a:r>
            <a:r>
              <a:rPr lang="cs-CZ" sz="2400" dirty="0" smtClean="0">
                <a:effectLst/>
              </a:rPr>
              <a:t>(</a:t>
            </a:r>
            <a:r>
              <a:rPr lang="cs-CZ" sz="2400" dirty="0" err="1" smtClean="0">
                <a:effectLst/>
              </a:rPr>
              <a:t>napr.stlačenie</a:t>
            </a:r>
            <a:r>
              <a:rPr lang="cs-CZ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ľavého</a:t>
            </a:r>
            <a:r>
              <a:rPr lang="cs-CZ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tlačidla</a:t>
            </a:r>
            <a:r>
              <a:rPr lang="cs-CZ" sz="2400" dirty="0" smtClean="0">
                <a:effectLst/>
              </a:rPr>
              <a:t> na myši)</a:t>
            </a:r>
            <a:endParaRPr lang="cs-CZ" sz="2400" dirty="0">
              <a:effectLst/>
            </a:endParaRPr>
          </a:p>
          <a:p>
            <a:r>
              <a:rPr lang="cs-CZ" sz="2400" dirty="0" smtClean="0">
                <a:effectLst/>
              </a:rPr>
              <a:t>Dynamické stránky</a:t>
            </a:r>
            <a:endParaRPr lang="cs-CZ" sz="2400" dirty="0">
              <a:effectLst/>
            </a:endParaRPr>
          </a:p>
          <a:p>
            <a:r>
              <a:rPr lang="cs-CZ" sz="2400" dirty="0" smtClean="0">
                <a:effectLst/>
              </a:rPr>
              <a:t>Hodiny</a:t>
            </a:r>
          </a:p>
          <a:p>
            <a:r>
              <a:rPr lang="cs-CZ" sz="2400" dirty="0" smtClean="0">
                <a:effectLst/>
              </a:rPr>
              <a:t>Dynamická </a:t>
            </a:r>
            <a:r>
              <a:rPr lang="cs-CZ" sz="2400" dirty="0" err="1" smtClean="0">
                <a:effectLst/>
              </a:rPr>
              <a:t>zmena</a:t>
            </a:r>
            <a:r>
              <a:rPr lang="cs-CZ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obrázkov</a:t>
            </a:r>
            <a:endParaRPr lang="cs-CZ" sz="2400" dirty="0" smtClean="0">
              <a:effectLst/>
            </a:endParaRPr>
          </a:p>
          <a:p>
            <a:r>
              <a:rPr lang="cs-CZ" sz="2400" dirty="0" smtClean="0">
                <a:effectLst/>
              </a:rPr>
              <a:t>Počitadlo </a:t>
            </a:r>
            <a:r>
              <a:rPr lang="cs-CZ" sz="2400" dirty="0" err="1" smtClean="0">
                <a:effectLst/>
              </a:rPr>
              <a:t>návštev</a:t>
            </a:r>
            <a:endParaRPr lang="cs-CZ" sz="2400" dirty="0" smtClean="0">
              <a:effectLst/>
            </a:endParaRPr>
          </a:p>
          <a:p>
            <a:r>
              <a:rPr lang="cs-CZ" sz="2400" dirty="0" smtClean="0">
                <a:effectLst/>
              </a:rPr>
              <a:t>apod.</a:t>
            </a:r>
            <a:endParaRPr lang="cs-CZ" sz="2400" dirty="0">
              <a:effectLst/>
            </a:endParaRPr>
          </a:p>
        </p:txBody>
      </p:sp>
      <p:pic>
        <p:nvPicPr>
          <p:cNvPr id="819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9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5142"/>
            <a:ext cx="8058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78200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</a:t>
            </a:r>
            <a:r>
              <a:rPr lang="sk-SK" dirty="0" smtClean="0">
                <a:effectLst/>
              </a:rPr>
              <a:t>e</a:t>
            </a:r>
            <a:r>
              <a:rPr lang="en-US" dirty="0" err="1" smtClean="0">
                <a:effectLst/>
              </a:rPr>
              <a:t>lse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if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67544" y="242088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if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sk-SK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podmienka1</a:t>
            </a:r>
            <a:r>
              <a:rPr lang="sk-SK" dirty="0" smtClean="0"/>
              <a:t>)</a:t>
            </a:r>
            <a:r>
              <a:rPr lang="en-GB" dirty="0" smtClean="0"/>
              <a:t> </a:t>
            </a:r>
            <a:r>
              <a:rPr lang="en-GB" dirty="0"/>
              <a:t>{</a:t>
            </a:r>
            <a:br>
              <a:rPr lang="en-GB" dirty="0"/>
            </a:br>
            <a:r>
              <a:rPr lang="en-GB" i="1" dirty="0"/>
              <a:t>   </a:t>
            </a:r>
            <a:r>
              <a:rPr lang="sk-SK" i="1" dirty="0" smtClean="0"/>
              <a:t>	</a:t>
            </a:r>
            <a:r>
              <a:rPr lang="en-GB" i="1" dirty="0" smtClean="0"/>
              <a:t> </a:t>
            </a:r>
            <a:r>
              <a:rPr lang="sk-SK" i="1" dirty="0" smtClean="0"/>
              <a:t>blok kódu sa vykoná ak je podmienka1 splnená</a:t>
            </a:r>
          </a:p>
          <a:p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} </a:t>
            </a:r>
            <a:r>
              <a:rPr lang="en-GB" dirty="0">
                <a:solidFill>
                  <a:srgbClr val="FF0000"/>
                </a:solidFill>
              </a:rPr>
              <a:t>else if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sk-SK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podmienka</a:t>
            </a:r>
            <a:r>
              <a:rPr lang="en-GB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40000"/>
                    <a:lumOff val="60000"/>
                  </a:schemeClr>
                </a:solidFill>
              </a:rPr>
              <a:t>)</a:t>
            </a:r>
            <a:r>
              <a:rPr lang="en-GB" dirty="0"/>
              <a:t> {</a:t>
            </a:r>
            <a:br>
              <a:rPr lang="en-GB" dirty="0"/>
            </a:br>
            <a:r>
              <a:rPr lang="en-GB" i="1" dirty="0"/>
              <a:t>   </a:t>
            </a:r>
            <a:r>
              <a:rPr lang="sk-SK" i="1" dirty="0" smtClean="0"/>
              <a:t>	</a:t>
            </a:r>
            <a:r>
              <a:rPr lang="en-GB" i="1" dirty="0" smtClean="0"/>
              <a:t> </a:t>
            </a:r>
            <a:r>
              <a:rPr lang="sk-SK" i="1" dirty="0" smtClean="0"/>
              <a:t>blok sa vykoná ak podmienka1 nie je splnená a podmienka2 je 	splnená</a:t>
            </a:r>
            <a:r>
              <a:rPr lang="en-GB" i="1" dirty="0" smtClean="0"/>
              <a:t> </a:t>
            </a:r>
            <a:endParaRPr lang="sk-SK" i="1" dirty="0" smtClean="0"/>
          </a:p>
          <a:p>
            <a:r>
              <a:rPr lang="en-GB" dirty="0" smtClean="0"/>
              <a:t>} </a:t>
            </a:r>
            <a:r>
              <a:rPr lang="en-GB" dirty="0">
                <a:solidFill>
                  <a:srgbClr val="FF0000"/>
                </a:solidFill>
              </a:rPr>
              <a:t>else</a:t>
            </a:r>
            <a:r>
              <a:rPr lang="en-GB" dirty="0"/>
              <a:t> {</a:t>
            </a:r>
            <a:br>
              <a:rPr lang="en-GB" dirty="0"/>
            </a:br>
            <a:r>
              <a:rPr lang="en-GB" i="1" dirty="0"/>
              <a:t>   </a:t>
            </a:r>
            <a:r>
              <a:rPr lang="sk-SK" i="1" dirty="0" smtClean="0"/>
              <a:t>	blok sa vykoná ak pomienka1 a podmienka2 nie sú splnené</a:t>
            </a:r>
          </a:p>
          <a:p>
            <a:r>
              <a:rPr lang="en-GB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5215"/>
            <a:ext cx="7243705" cy="567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1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5142"/>
            <a:ext cx="8058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7" y="3578305"/>
            <a:ext cx="7581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8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</a:t>
            </a:r>
            <a:r>
              <a:rPr lang="sk-SK" dirty="0" err="1" smtClean="0">
                <a:effectLst/>
              </a:rPr>
              <a:t>switch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36088" y="192125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105273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dirty="0" err="1"/>
              <a:t>Swith</a:t>
            </a:r>
            <a:r>
              <a:rPr lang="sk-SK" dirty="0"/>
              <a:t> </a:t>
            </a:r>
            <a:r>
              <a:rPr lang="sk-SK" dirty="0" err="1"/>
              <a:t>case</a:t>
            </a:r>
            <a:r>
              <a:rPr lang="sk-SK" dirty="0"/>
              <a:t> sa používa ak potrebujeme vyhodnotiť veľký počet podmienok</a:t>
            </a:r>
            <a:r>
              <a:rPr lang="sk-SK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dirty="0" smtClean="0"/>
              <a:t>Pre </a:t>
            </a:r>
            <a:r>
              <a:rPr lang="sk-SK" dirty="0"/>
              <a:t>tento účel sa príkaz </a:t>
            </a:r>
            <a:r>
              <a:rPr lang="sk-SK" dirty="0" err="1"/>
              <a:t>if</a:t>
            </a:r>
            <a:r>
              <a:rPr lang="sk-SK" dirty="0"/>
              <a:t> ....</a:t>
            </a:r>
            <a:r>
              <a:rPr lang="sk-SK" dirty="0" err="1"/>
              <a:t>else</a:t>
            </a:r>
            <a:r>
              <a:rPr lang="sk-SK" dirty="0"/>
              <a:t> </a:t>
            </a:r>
            <a:r>
              <a:rPr lang="sk-SK" dirty="0" err="1"/>
              <a:t>if</a:t>
            </a:r>
            <a:r>
              <a:rPr lang="sk-SK" dirty="0"/>
              <a:t>...</a:t>
            </a:r>
            <a:r>
              <a:rPr lang="sk-SK" dirty="0" err="1"/>
              <a:t>else</a:t>
            </a:r>
            <a:r>
              <a:rPr lang="sk-SK" dirty="0"/>
              <a:t> nehodí</a:t>
            </a:r>
            <a:r>
              <a:rPr lang="sk-SK" dirty="0" smtClean="0"/>
              <a:t>.</a:t>
            </a:r>
            <a:endParaRPr lang="en-US" b="1" dirty="0"/>
          </a:p>
        </p:txBody>
      </p:sp>
      <p:sp>
        <p:nvSpPr>
          <p:cNvPr id="5" name="Obdĺžnik 4"/>
          <p:cNvSpPr/>
          <p:nvPr/>
        </p:nvSpPr>
        <p:spPr>
          <a:xfrm>
            <a:off x="251520" y="258676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switch(</a:t>
            </a:r>
            <a:r>
              <a:rPr lang="sk-SK" dirty="0" smtClean="0"/>
              <a:t>výraz</a:t>
            </a:r>
            <a:r>
              <a:rPr lang="en-GB" dirty="0" smtClean="0"/>
              <a:t>)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    case </a:t>
            </a:r>
            <a:r>
              <a:rPr lang="sk-SK" dirty="0" smtClean="0"/>
              <a:t>n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        </a:t>
            </a:r>
            <a:r>
              <a:rPr lang="sk-SK" i="1" dirty="0" smtClean="0">
                <a:solidFill>
                  <a:srgbClr val="FFFF00"/>
                </a:solidFill>
              </a:rPr>
              <a:t>blok kódu 1;</a:t>
            </a:r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        break;</a:t>
            </a:r>
            <a:br>
              <a:rPr lang="en-GB" dirty="0"/>
            </a:br>
            <a:r>
              <a:rPr lang="en-GB" dirty="0"/>
              <a:t>    case </a:t>
            </a:r>
            <a:r>
              <a:rPr lang="en-GB" i="1" dirty="0" smtClean="0"/>
              <a:t>n</a:t>
            </a:r>
            <a:r>
              <a:rPr lang="sk-SK" dirty="0" smtClean="0"/>
              <a:t>+1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        </a:t>
            </a:r>
            <a:r>
              <a:rPr lang="sk-SK" i="1" dirty="0" smtClean="0">
                <a:solidFill>
                  <a:srgbClr val="FFFF00"/>
                </a:solidFill>
              </a:rPr>
              <a:t>blok kódu 2;</a:t>
            </a:r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        break;</a:t>
            </a:r>
            <a:br>
              <a:rPr lang="en-GB" dirty="0"/>
            </a:br>
            <a:r>
              <a:rPr lang="en-GB" dirty="0"/>
              <a:t>    default:</a:t>
            </a:r>
            <a:br>
              <a:rPr lang="en-GB" dirty="0"/>
            </a:br>
            <a:r>
              <a:rPr lang="en-GB" dirty="0"/>
              <a:t>      </a:t>
            </a:r>
            <a:r>
              <a:rPr lang="en-GB" dirty="0">
                <a:solidFill>
                  <a:srgbClr val="FFFF00"/>
                </a:solidFill>
              </a:rPr>
              <a:t>  </a:t>
            </a:r>
            <a:r>
              <a:rPr lang="sk-SK" dirty="0" smtClean="0">
                <a:solidFill>
                  <a:srgbClr val="FFFF00"/>
                </a:solidFill>
              </a:rPr>
              <a:t>blok kódu n;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/>
              <a:t>}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3491880" y="2339121"/>
            <a:ext cx="5897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/>
              <a:t>T</a:t>
            </a:r>
            <a:r>
              <a:rPr lang="en-US" u="sng" dirty="0" err="1" smtClean="0"/>
              <a:t>akto</a:t>
            </a:r>
            <a:r>
              <a:rPr lang="sk-SK" u="sng" dirty="0" smtClean="0"/>
              <a:t> to </a:t>
            </a:r>
            <a:r>
              <a:rPr lang="en-US" u="sng" dirty="0" smtClean="0"/>
              <a:t> </a:t>
            </a:r>
            <a:r>
              <a:rPr lang="en-US" u="sng" dirty="0" err="1"/>
              <a:t>funguje</a:t>
            </a:r>
            <a:r>
              <a:rPr lang="en-US" dirty="0"/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výraz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hodnotí</a:t>
            </a:r>
            <a:r>
              <a:rPr lang="sk-SK" dirty="0" smtClean="0"/>
              <a:t> iba </a:t>
            </a:r>
            <a:r>
              <a:rPr lang="en-US" dirty="0" smtClean="0"/>
              <a:t> </a:t>
            </a:r>
            <a:r>
              <a:rPr lang="en-US" dirty="0" err="1"/>
              <a:t>raz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výrazu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porovnáva</a:t>
            </a:r>
            <a:r>
              <a:rPr lang="en-US" dirty="0"/>
              <a:t> s </a:t>
            </a:r>
            <a:r>
              <a:rPr lang="en-US" dirty="0" err="1"/>
              <a:t>hodnotami</a:t>
            </a:r>
            <a:r>
              <a:rPr lang="en-US" dirty="0"/>
              <a:t>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en-US" dirty="0" err="1" smtClean="0"/>
              <a:t>prípadu</a:t>
            </a:r>
            <a:r>
              <a:rPr lang="sk-SK" dirty="0" smtClean="0"/>
              <a:t>(</a:t>
            </a:r>
            <a:r>
              <a:rPr lang="sk-SK" dirty="0" err="1" smtClean="0"/>
              <a:t>case</a:t>
            </a:r>
            <a:r>
              <a:rPr lang="sk-SK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zhoda</a:t>
            </a:r>
            <a:r>
              <a:rPr lang="en-US" dirty="0"/>
              <a:t>,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príslušný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 smtClean="0"/>
              <a:t>kódu</a:t>
            </a:r>
            <a:r>
              <a:rPr lang="sk-SK" dirty="0"/>
              <a:t> </a:t>
            </a:r>
            <a:r>
              <a:rPr lang="sk-SK" dirty="0" smtClean="0"/>
              <a:t>a zvyšok sa </a:t>
            </a:r>
            <a:r>
              <a:rPr lang="sk-SK" dirty="0" err="1" smtClean="0"/>
              <a:t>prekočí</a:t>
            </a:r>
            <a:r>
              <a:rPr lang="sk-SK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8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596565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517232"/>
            <a:ext cx="56102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5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4865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5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008112"/>
          </a:xfrm>
        </p:spPr>
        <p:txBody>
          <a:bodyPr/>
          <a:lstStyle/>
          <a:p>
            <a:r>
              <a:rPr lang="sk-SK" sz="3600" dirty="0" smtClean="0"/>
              <a:t>Preskúšanie z vetvenia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/>
              <a:t>Tvorba webovej </a:t>
            </a:r>
            <a:r>
              <a:rPr lang="sk-SK" sz="2800" dirty="0" err="1" smtClean="0"/>
              <a:t>aplikácia-</a:t>
            </a:r>
            <a:r>
              <a:rPr lang="sk-SK" sz="2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zošit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povolený!!!</a:t>
            </a:r>
          </a:p>
          <a:p>
            <a:pPr marL="0" indent="0">
              <a:buNone/>
            </a:pPr>
            <a:r>
              <a:rPr lang="sk-SK" sz="2800" dirty="0" smtClean="0"/>
              <a:t>ZADANIE:</a:t>
            </a:r>
          </a:p>
          <a:p>
            <a:r>
              <a:rPr lang="sk-SK" sz="2800" dirty="0" smtClean="0"/>
              <a:t>Vytvorte webovú aplikáciu ,ktorá dokáže preskúšať žiaka z násobilky</a:t>
            </a:r>
          </a:p>
          <a:p>
            <a:r>
              <a:rPr lang="sk-SK" sz="2800" dirty="0" err="1" smtClean="0"/>
              <a:t>Script</a:t>
            </a:r>
            <a:r>
              <a:rPr lang="sk-SK" sz="2800" dirty="0" smtClean="0"/>
              <a:t> si vypýta od </a:t>
            </a:r>
            <a:r>
              <a:rPr lang="sk-SK" sz="2800" dirty="0" err="1" smtClean="0"/>
              <a:t>uživateľa</a:t>
            </a:r>
            <a:r>
              <a:rPr lang="sk-SK" sz="2800" dirty="0" smtClean="0"/>
              <a:t> :</a:t>
            </a:r>
          </a:p>
          <a:p>
            <a:pPr lvl="1"/>
            <a:r>
              <a:rPr lang="sk-SK" sz="2400" dirty="0" smtClean="0"/>
              <a:t>Prvé číslo súčinu</a:t>
            </a:r>
          </a:p>
          <a:p>
            <a:pPr lvl="1"/>
            <a:r>
              <a:rPr lang="sk-SK" sz="2400" dirty="0" smtClean="0"/>
              <a:t>Druhé číslo súčinu</a:t>
            </a:r>
          </a:p>
          <a:p>
            <a:pPr lvl="1"/>
            <a:r>
              <a:rPr lang="sk-SK" sz="2400" dirty="0" smtClean="0"/>
              <a:t>Správny výsledok </a:t>
            </a:r>
            <a:r>
              <a:rPr lang="sk-SK" sz="2400" dirty="0" err="1" smtClean="0"/>
              <a:t>a*b-podľa</a:t>
            </a:r>
            <a:r>
              <a:rPr lang="sk-SK" sz="2400" dirty="0" smtClean="0"/>
              <a:t> skúšaného</a:t>
            </a:r>
          </a:p>
          <a:p>
            <a:r>
              <a:rPr lang="sk-SK" sz="2800" dirty="0" smtClean="0"/>
              <a:t>Zobrazí  výsledok skúšky v oboch prípadoch</a:t>
            </a:r>
          </a:p>
          <a:p>
            <a:r>
              <a:rPr lang="sk-SK" sz="2800" dirty="0" smtClean="0"/>
              <a:t>Riešenie poslať </a:t>
            </a:r>
            <a:r>
              <a:rPr lang="sk-SK" sz="2800" dirty="0" err="1" smtClean="0"/>
              <a:t>na:gdm@post.sk</a:t>
            </a:r>
            <a:endParaRPr lang="sk-SK" sz="2800" dirty="0" smtClean="0"/>
          </a:p>
          <a:p>
            <a:r>
              <a:rPr lang="sk-SK" sz="2800" dirty="0" smtClean="0"/>
              <a:t>Do hlavičky uviesť Priezvisko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7909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" y="1052736"/>
            <a:ext cx="4086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7" y="1052735"/>
            <a:ext cx="4067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07" y="2852936"/>
            <a:ext cx="4076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" y="4725144"/>
            <a:ext cx="802533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87624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NESPRÁVNY VÝSLEDOK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0081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" y="1052736"/>
            <a:ext cx="4086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7" y="1052735"/>
            <a:ext cx="4067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87624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SPRÁVNY VÝSLEDOK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525"/>
            <a:ext cx="41148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3" y="4653136"/>
            <a:ext cx="8602669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6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zápisu </a:t>
            </a:r>
            <a:r>
              <a:rPr lang="sk-SK" dirty="0" err="1" smtClean="0"/>
              <a:t>scriptu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sk-SK" dirty="0">
                <a:effectLst/>
              </a:rPr>
              <a:t>rovno do &lt;body&gt;  HTML dokumentu</a:t>
            </a:r>
            <a:endParaRPr lang="en-US" b="1" dirty="0">
              <a:effectLst/>
            </a:endParaRPr>
          </a:p>
          <a:p>
            <a:pPr lvl="0">
              <a:lnSpc>
                <a:spcPct val="150000"/>
              </a:lnSpc>
            </a:pPr>
            <a:r>
              <a:rPr lang="sk-SK" dirty="0">
                <a:effectLst/>
              </a:rPr>
              <a:t>rovno do hlavičky &lt;</a:t>
            </a:r>
            <a:r>
              <a:rPr lang="sk-SK" dirty="0" err="1">
                <a:effectLst/>
              </a:rPr>
              <a:t>head</a:t>
            </a:r>
            <a:r>
              <a:rPr lang="sk-SK" dirty="0">
                <a:effectLst/>
              </a:rPr>
              <a:t>&gt; html </a:t>
            </a:r>
            <a:r>
              <a:rPr lang="sk-SK" dirty="0" smtClean="0">
                <a:effectLst/>
              </a:rPr>
              <a:t>dokumentu</a:t>
            </a:r>
          </a:p>
          <a:p>
            <a:pPr>
              <a:lnSpc>
                <a:spcPct val="150000"/>
              </a:lnSpc>
            </a:pPr>
            <a:r>
              <a:rPr lang="sk-SK" dirty="0">
                <a:effectLst/>
              </a:rPr>
              <a:t>rovno do html </a:t>
            </a:r>
            <a:r>
              <a:rPr lang="sk-SK" dirty="0" err="1" smtClean="0">
                <a:effectLst/>
              </a:rPr>
              <a:t>tagu</a:t>
            </a:r>
            <a:endParaRPr lang="en-US" b="1" dirty="0">
              <a:effectLst/>
            </a:endParaRPr>
          </a:p>
          <a:p>
            <a:pPr lvl="0">
              <a:lnSpc>
                <a:spcPct val="150000"/>
              </a:lnSpc>
            </a:pPr>
            <a:r>
              <a:rPr lang="sk-SK" dirty="0">
                <a:effectLst/>
              </a:rPr>
              <a:t>môžu byť načítané z externého </a:t>
            </a:r>
            <a:r>
              <a:rPr lang="sk-SK" dirty="0" smtClean="0">
                <a:effectLst/>
              </a:rPr>
              <a:t>súboru</a:t>
            </a:r>
            <a:endParaRPr lang="en-US" b="1" dirty="0">
              <a:effectLst/>
            </a:endParaRPr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5" y="3140968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26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Hodnotenie aplikácie</a:t>
            </a:r>
            <a:endParaRPr lang="sk-SK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7027"/>
              </p:ext>
            </p:extLst>
          </p:nvPr>
        </p:nvGraphicFramePr>
        <p:xfrm>
          <a:off x="1619672" y="2636912"/>
          <a:ext cx="6096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3056">
                <a:tc>
                  <a:txBody>
                    <a:bodyPr/>
                    <a:lstStyle/>
                    <a:p>
                      <a:r>
                        <a:rPr lang="sk-SK" dirty="0" smtClean="0"/>
                        <a:t>funkčnosť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známka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Všetko funguje bez pomoci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1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Pomoc učiteľa alebo spolužiaka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2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Zápis správny,script nefunguje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Správne 2/3 scriptu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Nič nefunguje,zápis zlý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1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20472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403648" y="18466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PRÍKLAD SPRÁVNEHO RIEŠENIA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5" y="810856"/>
            <a:ext cx="7855100" cy="50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16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effectLst/>
              </a:rPr>
              <a:t>Cykly </a:t>
            </a:r>
            <a:r>
              <a:rPr lang="sk-SK" sz="2400" dirty="0" err="1">
                <a:effectLst/>
              </a:rPr>
              <a:t>možu</a:t>
            </a:r>
            <a:r>
              <a:rPr lang="sk-SK" sz="2400" dirty="0">
                <a:effectLst/>
              </a:rPr>
              <a:t> byť výhodné ak opakovane vykonávame </a:t>
            </a:r>
            <a:r>
              <a:rPr lang="sk-SK" sz="2400" dirty="0" err="1">
                <a:effectLst/>
              </a:rPr>
              <a:t>neaké</a:t>
            </a:r>
            <a:r>
              <a:rPr lang="sk-SK" sz="2400" dirty="0">
                <a:effectLst/>
              </a:rPr>
              <a:t> </a:t>
            </a:r>
            <a:r>
              <a:rPr lang="sk-SK" sz="2400" dirty="0" err="1" smtClean="0">
                <a:effectLst/>
              </a:rPr>
              <a:t>akcie.Poznáme</a:t>
            </a:r>
            <a:r>
              <a:rPr lang="sk-SK" sz="2400" dirty="0" smtClean="0">
                <a:effectLst/>
              </a:rPr>
              <a:t> nasledovné spôsoby ako vyriešiť opakovanie kódu:</a:t>
            </a:r>
          </a:p>
          <a:p>
            <a:r>
              <a:rPr lang="en-GB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</a:t>
            </a:r>
            <a:r>
              <a:rPr lang="en-GB" sz="2400" b="1" dirty="0">
                <a:effectLst/>
              </a:rPr>
              <a:t> </a:t>
            </a:r>
            <a:r>
              <a:rPr lang="sk-SK" sz="2400" dirty="0" smtClean="0">
                <a:effectLst/>
              </a:rPr>
              <a:t>-</a:t>
            </a:r>
            <a:r>
              <a:rPr lang="en-US" sz="2400" dirty="0">
                <a:effectLst/>
              </a:rPr>
              <a:t> </a:t>
            </a:r>
            <a:r>
              <a:rPr lang="sk-SK" sz="2400" dirty="0" smtClean="0">
                <a:effectLst/>
              </a:rPr>
              <a:t>slučku použijeme v prípade ak </a:t>
            </a:r>
            <a:r>
              <a:rPr lang="sk-SK" sz="2400" dirty="0" err="1" smtClean="0">
                <a:effectLst/>
              </a:rPr>
              <a:t>pozname</a:t>
            </a:r>
            <a:r>
              <a:rPr lang="sk-SK" sz="2400" dirty="0" smtClean="0">
                <a:effectLst/>
              </a:rPr>
              <a:t> počet 	opakovaní</a:t>
            </a:r>
            <a:r>
              <a:rPr lang="en-GB" sz="2400" dirty="0" smtClean="0">
                <a:effectLst/>
              </a:rPr>
              <a:t> </a:t>
            </a:r>
            <a:endParaRPr lang="sk-SK" sz="2400" dirty="0" smtClean="0">
              <a:effectLst/>
            </a:endParaRPr>
          </a:p>
          <a:p>
            <a:r>
              <a:rPr lang="en-GB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while</a:t>
            </a:r>
            <a:r>
              <a:rPr lang="en-GB" sz="2400" b="1" dirty="0">
                <a:effectLst/>
              </a:rPr>
              <a:t> </a:t>
            </a:r>
            <a:r>
              <a:rPr lang="en-GB" sz="2400" dirty="0">
                <a:effectLst/>
              </a:rPr>
              <a:t>- </a:t>
            </a:r>
            <a:r>
              <a:rPr lang="en-US" sz="2400" dirty="0">
                <a:effectLst/>
              </a:rPr>
              <a:t> </a:t>
            </a:r>
            <a:r>
              <a:rPr lang="en-US" sz="2400" dirty="0" err="1">
                <a:effectLst/>
              </a:rPr>
              <a:t>prechádza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blok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kódu</a:t>
            </a:r>
            <a:r>
              <a:rPr lang="en-US" sz="2400" dirty="0">
                <a:effectLst/>
              </a:rPr>
              <a:t>, </a:t>
            </a:r>
            <a:r>
              <a:rPr lang="sk-SK" sz="2400" dirty="0" smtClean="0">
                <a:effectLst/>
              </a:rPr>
              <a:t>ak je 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špecifikovaná</a:t>
            </a:r>
            <a:r>
              <a:rPr lang="en-US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			</a:t>
            </a:r>
            <a:r>
              <a:rPr lang="en-US" sz="2400" dirty="0" err="1" smtClean="0">
                <a:effectLst/>
              </a:rPr>
              <a:t>podmienka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je </a:t>
            </a:r>
            <a:r>
              <a:rPr lang="en-US" sz="2400" dirty="0" err="1" smtClean="0">
                <a:effectLst/>
              </a:rPr>
              <a:t>pravdivá</a:t>
            </a:r>
            <a:r>
              <a:rPr lang="sk-SK" sz="2400" dirty="0" smtClean="0">
                <a:effectLst/>
              </a:rPr>
              <a:t>.Podmienku 			testuje na začiatku cyklu</a:t>
            </a:r>
          </a:p>
          <a:p>
            <a:r>
              <a:rPr lang="en-GB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do/while</a:t>
            </a:r>
            <a:r>
              <a:rPr lang="en-GB" sz="2400" dirty="0">
                <a:effectLst/>
              </a:rPr>
              <a:t>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prechádza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blok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kódu</a:t>
            </a:r>
            <a:r>
              <a:rPr lang="sk-SK" sz="2400" dirty="0" smtClean="0">
                <a:effectLst/>
              </a:rPr>
              <a:t>.  Podmienku </a:t>
            </a:r>
            <a:r>
              <a:rPr lang="sk-SK" sz="2400" dirty="0">
                <a:effectLst/>
              </a:rPr>
              <a:t>			testuje na </a:t>
            </a:r>
            <a:r>
              <a:rPr lang="sk-SK" sz="2400" dirty="0" smtClean="0">
                <a:effectLst/>
              </a:rPr>
              <a:t>konci cyklu </a:t>
            </a:r>
            <a:endParaRPr lang="en-GB" sz="2400" dirty="0">
              <a:effectLst/>
            </a:endParaRPr>
          </a:p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SYNTAX:</a:t>
            </a:r>
          </a:p>
          <a:p>
            <a:r>
              <a:rPr lang="en-GB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</a:t>
            </a:r>
            <a:r>
              <a:rPr lang="en-GB" sz="2800" dirty="0">
                <a:effectLst/>
              </a:rPr>
              <a:t> </a:t>
            </a:r>
            <a:r>
              <a:rPr lang="en-GB" sz="2800" dirty="0" smtClean="0">
                <a:effectLst/>
              </a:rPr>
              <a:t>(</a:t>
            </a:r>
            <a:r>
              <a:rPr lang="sk-SK" sz="2800" dirty="0" smtClean="0">
                <a:effectLst/>
              </a:rPr>
              <a:t>vyhlásenie1</a:t>
            </a:r>
            <a:r>
              <a:rPr lang="en-GB" sz="2800" dirty="0" smtClean="0">
                <a:effectLst/>
              </a:rPr>
              <a:t>;</a:t>
            </a:r>
            <a:r>
              <a:rPr lang="en-GB" sz="2800" i="1" dirty="0">
                <a:effectLst/>
              </a:rPr>
              <a:t> </a:t>
            </a:r>
            <a:r>
              <a:rPr lang="sk-SK" sz="2800" i="1" dirty="0" smtClean="0">
                <a:effectLst/>
              </a:rPr>
              <a:t>vyhlásenie2</a:t>
            </a:r>
            <a:r>
              <a:rPr lang="en-GB" sz="2800" dirty="0" smtClean="0">
                <a:effectLst/>
              </a:rPr>
              <a:t>;</a:t>
            </a:r>
            <a:r>
              <a:rPr lang="en-GB" sz="2800" i="1" dirty="0">
                <a:effectLst/>
              </a:rPr>
              <a:t> </a:t>
            </a:r>
            <a:r>
              <a:rPr lang="sk-SK" sz="2800" i="1" dirty="0" smtClean="0">
                <a:effectLst/>
              </a:rPr>
              <a:t>vyhlásenie3</a:t>
            </a:r>
            <a:r>
              <a:rPr lang="en-GB" sz="2800" dirty="0" smtClean="0">
                <a:effectLst/>
              </a:rPr>
              <a:t>) </a:t>
            </a:r>
            <a:r>
              <a:rPr lang="en-GB" sz="2800" dirty="0">
                <a:effectLst/>
              </a:rPr>
              <a:t>{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>
                <a:effectLst/>
              </a:rPr>
              <a:t>    </a:t>
            </a:r>
            <a:r>
              <a:rPr lang="sk-SK" sz="2800" i="1" dirty="0" smtClean="0">
                <a:effectLst/>
              </a:rPr>
              <a:t>Blok kódu ktorý bude vykonaný</a:t>
            </a:r>
            <a:endParaRPr lang="sk-SK" sz="2800" dirty="0" smtClean="0">
              <a:effectLst/>
            </a:endParaRPr>
          </a:p>
          <a:p>
            <a:r>
              <a:rPr lang="sk-SK" sz="2800" dirty="0" smtClean="0">
                <a:effectLst/>
              </a:rPr>
              <a:t>}</a:t>
            </a:r>
          </a:p>
          <a:p>
            <a:r>
              <a:rPr lang="en-US" sz="2000" b="1" dirty="0" err="1">
                <a:effectLst/>
              </a:rPr>
              <a:t>Vyhlásenie</a:t>
            </a:r>
            <a:r>
              <a:rPr lang="en-US" sz="2000" b="1" dirty="0">
                <a:effectLst/>
              </a:rPr>
              <a:t> 1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začiatkom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cyklu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.</a:t>
            </a:r>
            <a:r>
              <a:rPr lang="sk-SK" sz="2000" dirty="0" smtClean="0">
                <a:effectLst/>
              </a:rPr>
              <a:t>(</a:t>
            </a:r>
            <a:r>
              <a:rPr lang="sk-SK" sz="2000" dirty="0" err="1" smtClean="0">
                <a:effectLst/>
              </a:rPr>
              <a:t>východia</a:t>
            </a:r>
            <a:r>
              <a:rPr lang="sk-SK" sz="2000" dirty="0" smtClean="0">
                <a:effectLst/>
              </a:rPr>
              <a:t> hodnota </a:t>
            </a:r>
            <a:r>
              <a:rPr lang="sk-SK" sz="2000" dirty="0" err="1" smtClean="0">
                <a:effectLst/>
              </a:rPr>
              <a:t>cyklu-počitadlo</a:t>
            </a:r>
            <a:r>
              <a:rPr lang="sk-SK" sz="2000" dirty="0" smtClean="0">
                <a:effectLst/>
              </a:rPr>
              <a:t> opakovaní)</a:t>
            </a:r>
            <a:endParaRPr lang="en-US" sz="2000" dirty="0">
              <a:effectLst/>
            </a:endParaRPr>
          </a:p>
          <a:p>
            <a:r>
              <a:rPr lang="en-US" sz="2000" b="1" dirty="0" err="1">
                <a:effectLst/>
              </a:rPr>
              <a:t>Vyhlásenie</a:t>
            </a:r>
            <a:r>
              <a:rPr lang="en-US" sz="2000" b="1" dirty="0">
                <a:effectLst/>
              </a:rPr>
              <a:t> 2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definuje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podmienku</a:t>
            </a:r>
            <a:r>
              <a:rPr lang="en-US" sz="2000" dirty="0">
                <a:effectLst/>
              </a:rPr>
              <a:t> pre </a:t>
            </a:r>
            <a:r>
              <a:rPr lang="en-US" sz="2000" dirty="0" err="1">
                <a:effectLst/>
              </a:rPr>
              <a:t>spustenie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slučky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b="1" dirty="0" err="1">
                <a:effectLst/>
              </a:rPr>
              <a:t>Výkaz</a:t>
            </a:r>
            <a:r>
              <a:rPr lang="en-US" sz="2000" b="1" dirty="0">
                <a:effectLst/>
              </a:rPr>
              <a:t> 3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vždy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vykonaní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slučky</a:t>
            </a:r>
            <a:r>
              <a:rPr lang="sk-SK" sz="2000" dirty="0" smtClean="0">
                <a:effectLst/>
              </a:rPr>
              <a:t>(nárast/pokles )</a:t>
            </a:r>
            <a:r>
              <a:rPr lang="sk-SK" sz="2000" dirty="0" err="1" smtClean="0">
                <a:effectLst/>
              </a:rPr>
              <a:t>počitadla</a:t>
            </a:r>
            <a:r>
              <a:rPr lang="en-US" sz="2000" dirty="0" smtClean="0">
                <a:effectLst/>
              </a:rPr>
              <a:t> </a:t>
            </a:r>
            <a:endParaRPr lang="en-US" sz="2000" dirty="0">
              <a:effectLst/>
            </a:endParaRPr>
          </a:p>
          <a:p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Cykly </a:t>
            </a:r>
            <a:r>
              <a:rPr lang="sk-SK" dirty="0" err="1" smtClean="0"/>
              <a:t>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-102840"/>
            <a:ext cx="8229600" cy="1371600"/>
          </a:xfrm>
        </p:spPr>
        <p:txBody>
          <a:bodyPr/>
          <a:lstStyle/>
          <a:p>
            <a:r>
              <a:rPr lang="sk-SK" sz="3200" dirty="0" smtClean="0"/>
              <a:t>Cykly </a:t>
            </a:r>
            <a:r>
              <a:rPr lang="sk-SK" sz="3200" dirty="0" err="1" smtClean="0"/>
              <a:t>for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17" y="1124744"/>
            <a:ext cx="6426647" cy="37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51571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Poznámka</a:t>
            </a:r>
            <a:r>
              <a:rPr lang="sk-SK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sk-SK" i="1" dirty="0" smtClean="0"/>
              <a:t>Ak </a:t>
            </a:r>
            <a:r>
              <a:rPr lang="sk-SK" i="1" dirty="0"/>
              <a:t>zmeníme číslo 10 napr. na  12,zopakuje sa </a:t>
            </a:r>
            <a:r>
              <a:rPr lang="sk-SK" i="1" dirty="0" err="1"/>
              <a:t>document.write</a:t>
            </a:r>
            <a:r>
              <a:rPr lang="sk-SK" i="1" dirty="0"/>
              <a:t> 12 krát</a:t>
            </a:r>
            <a:endParaRPr lang="en-US" b="1" dirty="0"/>
          </a:p>
          <a:p>
            <a:r>
              <a:rPr lang="sk-SK" dirty="0"/>
              <a:t>Ak napríklad zmeníme i++  na i+=2 bude sa </a:t>
            </a:r>
            <a:r>
              <a:rPr lang="sk-SK" dirty="0" err="1"/>
              <a:t>počitadlo</a:t>
            </a:r>
            <a:r>
              <a:rPr lang="sk-SK" dirty="0"/>
              <a:t> opakovaní meniť iba na nepárne čísla.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8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0517" y="188640"/>
            <a:ext cx="8229600" cy="1371600"/>
          </a:xfrm>
        </p:spPr>
        <p:txBody>
          <a:bodyPr/>
          <a:lstStyle/>
          <a:p>
            <a:r>
              <a:rPr lang="sk-SK" dirty="0" smtClean="0"/>
              <a:t>Cykly </a:t>
            </a:r>
            <a:r>
              <a:rPr lang="sk-SK" dirty="0" err="1" smtClean="0"/>
              <a:t>for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6963"/>
            <a:ext cx="8604448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8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8" y="643670"/>
            <a:ext cx="7607894" cy="544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2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6864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3" y="4005064"/>
            <a:ext cx="8373721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4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</a:t>
            </a:r>
            <a:r>
              <a:rPr lang="sk-SK" dirty="0" err="1" smtClean="0"/>
              <a:t>while</a:t>
            </a:r>
            <a:endParaRPr lang="en-US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4752527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683568" y="56612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Tento cyklus má na začiatku </a:t>
            </a:r>
            <a:r>
              <a:rPr lang="sk-SK" dirty="0" err="1"/>
              <a:t>podmienku.Pokiaľ</a:t>
            </a:r>
            <a:r>
              <a:rPr lang="sk-SK" dirty="0"/>
              <a:t> táto podmienka platí , budú sa vykonávať príkazy v tele cyklu.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dirty="0">
                <a:effectLst/>
              </a:rPr>
              <a:t>1.Zápis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err="1">
                <a:effectLst/>
              </a:rPr>
              <a:t>scriptu</a:t>
            </a:r>
            <a:r>
              <a:rPr lang="sk-SK" sz="2400" u="sng" dirty="0">
                <a:effectLst/>
              </a:rPr>
              <a:t> priamo do  &lt;body&gt; HTML dokumentu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849566" cy="566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SYNTAX:</a:t>
            </a:r>
          </a:p>
          <a:p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</a:t>
            </a:r>
            <a:r>
              <a:rPr lang="sk-SK" dirty="0" err="1" smtClean="0"/>
              <a:t>while</a:t>
            </a:r>
            <a:endParaRPr lang="en-US" dirty="0"/>
          </a:p>
        </p:txBody>
      </p:sp>
      <p:sp>
        <p:nvSpPr>
          <p:cNvPr id="2" name="Obdĺžnik 1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while (</a:t>
            </a:r>
            <a:r>
              <a:rPr lang="en-GB" sz="3200" i="1" dirty="0"/>
              <a:t>condition</a:t>
            </a:r>
            <a:r>
              <a:rPr lang="en-GB" sz="3200" dirty="0"/>
              <a:t>) {</a:t>
            </a:r>
            <a:br>
              <a:rPr lang="en-GB" sz="3200" dirty="0"/>
            </a:br>
            <a:r>
              <a:rPr lang="en-GB" sz="3200" i="1" dirty="0"/>
              <a:t>    </a:t>
            </a:r>
            <a:r>
              <a:rPr lang="en-GB" sz="3200" i="1" dirty="0">
                <a:solidFill>
                  <a:schemeClr val="bg2">
                    <a:lumMod val="75000"/>
                  </a:schemeClr>
                </a:solidFill>
              </a:rPr>
              <a:t>code block to be </a:t>
            </a:r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</a:rPr>
              <a:t>executed</a:t>
            </a:r>
            <a:r>
              <a:rPr lang="sk-SK" sz="3200" i="1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GB" sz="3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3200" dirty="0"/>
              <a:t>}</a:t>
            </a:r>
            <a:endParaRPr lang="en-US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827584" y="53732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 možné ,že v prípade keď podmienka nie je </a:t>
            </a:r>
            <a:r>
              <a:rPr lang="sk-SK" dirty="0" err="1" smtClean="0"/>
              <a:t>splnená,nevykoná</a:t>
            </a:r>
            <a:r>
              <a:rPr lang="sk-SK" dirty="0" smtClean="0"/>
              <a:t> sa blok kódu ani 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0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5888"/>
          </a:xfrm>
        </p:spPr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264802"/>
            <a:ext cx="8435280" cy="336192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výpis súčinu zo zadaného rozsahu : </a:t>
            </a:r>
            <a:r>
              <a:rPr lang="sk-SK" dirty="0" err="1" smtClean="0"/>
              <a:t>tzv.faktorial</a:t>
            </a:r>
            <a:endParaRPr lang="sk-SK" dirty="0" smtClean="0"/>
          </a:p>
          <a:p>
            <a:r>
              <a:rPr lang="sk-SK" dirty="0" smtClean="0"/>
              <a:t>Použite cyklus </a:t>
            </a:r>
            <a:r>
              <a:rPr lang="sk-SK" dirty="0" err="1" smtClean="0"/>
              <a:t>while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hornú hranicu pre výpočet </a:t>
            </a:r>
            <a:r>
              <a:rPr lang="sk-SK" dirty="0" err="1" smtClean="0"/>
              <a:t>faktorialu</a:t>
            </a:r>
            <a:endParaRPr lang="sk-SK" dirty="0" smtClean="0"/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</a:t>
            </a:r>
            <a:r>
              <a:rPr lang="sk-SK" dirty="0" err="1" smtClean="0"/>
              <a:t>faktorialu</a:t>
            </a:r>
            <a:r>
              <a:rPr lang="sk-SK" dirty="0" smtClean="0"/>
              <a:t>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0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784"/>
          </a:xfrm>
        </p:spPr>
        <p:txBody>
          <a:bodyPr/>
          <a:lstStyle/>
          <a:p>
            <a:r>
              <a:rPr lang="sk-SK" dirty="0" smtClean="0"/>
              <a:t>Vývojový diagram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30058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1475656" y="63093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programe je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sk-SK" dirty="0" smtClean="0"/>
              <a:t> zmenené na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suma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FF0000"/>
                </a:solidFill>
              </a:rPr>
              <a:t>i </a:t>
            </a:r>
            <a:r>
              <a:rPr lang="sk-SK" dirty="0" smtClean="0"/>
              <a:t>zmenené na </a:t>
            </a:r>
            <a:r>
              <a:rPr lang="sk-SK" dirty="0" err="1" smtClean="0">
                <a:solidFill>
                  <a:srgbClr val="FF0000"/>
                </a:solidFill>
              </a:rPr>
              <a:t>pocitadlo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476673"/>
            <a:ext cx="852351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47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" y="2852936"/>
            <a:ext cx="8458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9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do...</a:t>
            </a:r>
            <a:r>
              <a:rPr lang="sk-SK" dirty="0" err="1" smtClean="0"/>
              <a:t>while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827584" y="513601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 tomto prípade vyhodnocujeme podmienku až na konci cyklu. Hodnotu počítadla  zvyšuje ešte pred vyhodnotením podmienky. </a:t>
            </a:r>
            <a:endParaRPr lang="en-US" dirty="0"/>
          </a:p>
        </p:txBody>
      </p:sp>
      <p:pic>
        <p:nvPicPr>
          <p:cNvPr id="7" name="Obrázo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1"/>
            <a:ext cx="403244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33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SYNTAX:</a:t>
            </a:r>
          </a:p>
          <a:p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</a:t>
            </a:r>
            <a:r>
              <a:rPr lang="sk-SK" dirty="0" err="1" smtClean="0"/>
              <a:t>do..while</a:t>
            </a:r>
            <a:endParaRPr lang="en-US" dirty="0"/>
          </a:p>
        </p:txBody>
      </p:sp>
      <p:sp>
        <p:nvSpPr>
          <p:cNvPr id="2" name="Obdĺžnik 1"/>
          <p:cNvSpPr/>
          <p:nvPr/>
        </p:nvSpPr>
        <p:spPr>
          <a:xfrm>
            <a:off x="683568" y="2967335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do {</a:t>
            </a:r>
            <a:br>
              <a:rPr lang="en-GB" sz="3200" dirty="0"/>
            </a:br>
            <a:r>
              <a:rPr lang="en-GB" sz="3200" i="1" dirty="0"/>
              <a:t>    </a:t>
            </a:r>
            <a:r>
              <a:rPr lang="en-GB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code block to be </a:t>
            </a:r>
            <a:r>
              <a:rPr lang="en-GB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executed</a:t>
            </a:r>
            <a:r>
              <a:rPr lang="sk-SK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;</a:t>
            </a:r>
            <a:r>
              <a:rPr lang="en-GB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sk-SK" sz="3200" i="1" dirty="0" smtClean="0"/>
              <a:t>	</a:t>
            </a:r>
            <a:r>
              <a:rPr lang="en-GB" sz="3200" dirty="0" smtClean="0"/>
              <a:t>}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while (</a:t>
            </a:r>
            <a:r>
              <a:rPr lang="en-GB" sz="3200" i="1" dirty="0"/>
              <a:t>condition</a:t>
            </a:r>
            <a:r>
              <a:rPr lang="en-GB" sz="3200" dirty="0"/>
              <a:t>);</a:t>
            </a:r>
            <a:endParaRPr lang="en-US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537321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Takže cyklus sa vykoná aspoň jeden krát bez ohľadu na to či je podmienka splnená alebo nie. Použitie tohto cyklu je v prípade , keď chceme aby sa cyklus vykonal aspoň jeden krát.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5888"/>
          </a:xfrm>
        </p:spPr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264802"/>
            <a:ext cx="8435280" cy="336192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zobrazí požadovaný počet obrázkov </a:t>
            </a:r>
            <a:r>
              <a:rPr lang="sk-SK" dirty="0" err="1" smtClean="0"/>
              <a:t>pocitačov</a:t>
            </a:r>
            <a:endParaRPr lang="sk-SK" dirty="0" smtClean="0"/>
          </a:p>
          <a:p>
            <a:r>
              <a:rPr lang="sk-SK" dirty="0" smtClean="0"/>
              <a:t>Použite cyklus do....</a:t>
            </a:r>
            <a:r>
              <a:rPr lang="sk-SK" dirty="0" err="1" smtClean="0"/>
              <a:t>while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hornú počet obrázkov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obrázkov 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5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6" y="534256"/>
            <a:ext cx="7004450" cy="59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33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7524328" cy="3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1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blank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blank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15275</TotalTime>
  <Words>2438</Words>
  <Application>Microsoft Office PowerPoint</Application>
  <PresentationFormat>Prezentácia na obrazovke (4:3)</PresentationFormat>
  <Paragraphs>763</Paragraphs>
  <Slides>195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195</vt:i4>
      </vt:variant>
    </vt:vector>
  </HeadingPairs>
  <TitlesOfParts>
    <vt:vector size="196" baseType="lpstr">
      <vt:lpstr>1_blank</vt:lpstr>
      <vt:lpstr>Prezentácia programu PowerPoint</vt:lpstr>
      <vt:lpstr>Úvod do JavaScriptu</vt:lpstr>
      <vt:lpstr>Prezentácia programu PowerPoint</vt:lpstr>
      <vt:lpstr>Výhody jazyka JavaScript</vt:lpstr>
      <vt:lpstr>Nevýhody jazyka JavaScript</vt:lpstr>
      <vt:lpstr>Nevýhody jazyka JavaScript</vt:lpstr>
      <vt:lpstr>Nejčastejšie aplikácie písané v JavaScripte </vt:lpstr>
      <vt:lpstr>Spôsoby zápisu scriptu</vt:lpstr>
      <vt:lpstr>1.Zápis Java scriptu priamo do  &lt;body&gt; HTML dokumentu </vt:lpstr>
      <vt:lpstr>Takto vykoná script v Chrome</vt:lpstr>
      <vt:lpstr>2.Zápis Java scriptu  do  &lt;head&gt; HTML dokumentu </vt:lpstr>
      <vt:lpstr>Takto vykoná script v Chrome</vt:lpstr>
      <vt:lpstr>3.Zápis Java scriptu priamo do  prvku HTML dokumentu </vt:lpstr>
      <vt:lpstr>Takto vykoná script Chrome</vt:lpstr>
      <vt:lpstr>4.Zápis Java scriptu do externého súboru .js </vt:lpstr>
      <vt:lpstr>Takto vykoná script v Chrome</vt:lpstr>
      <vt:lpstr>Kombinácia externého a interného použitia javascriptu </vt:lpstr>
      <vt:lpstr>Takto vykoná script v Chrome</vt:lpstr>
      <vt:lpstr>Ešte jeden príklad na použitie html  prvkov v scripte </vt:lpstr>
      <vt:lpstr>Takto vykoná script v Chrome</vt:lpstr>
      <vt:lpstr>ÚVOD DO PREMENNÝCH V JS</vt:lpstr>
      <vt:lpstr>Prezentácia programu PowerPoint</vt:lpstr>
      <vt:lpstr>Zásady tvorby a použitia premennej </vt:lpstr>
      <vt:lpstr>Príklady deklarovania premennej</vt:lpstr>
      <vt:lpstr>Typy premennej </vt:lpstr>
      <vt:lpstr>Prezentácia programu PowerPoint</vt:lpstr>
      <vt:lpstr>Prezentácia programu PowerPoint</vt:lpstr>
      <vt:lpstr>Čo platí o premenných </vt:lpstr>
      <vt:lpstr>JavaScript ­ Vstup a výstup údajov</vt:lpstr>
      <vt:lpstr>HLÁŠKY </vt:lpstr>
      <vt:lpstr>HLÁŠKY-výstraha </vt:lpstr>
      <vt:lpstr>Prezentácia programu PowerPoint</vt:lpstr>
      <vt:lpstr>Takto sa vykoná script v Chrome</vt:lpstr>
      <vt:lpstr>HLÁŠKY-potvrď </vt:lpstr>
      <vt:lpstr>Prezentácia programu PowerPoint</vt:lpstr>
      <vt:lpstr>Takto sa vykoná script v Chrome</vt:lpstr>
      <vt:lpstr>HLÁŠKY-výzva </vt:lpstr>
      <vt:lpstr>Prezentácia programu PowerPoint</vt:lpstr>
      <vt:lpstr>Takto sa vykoná script v Chrome</vt:lpstr>
      <vt:lpstr>Komentáre</vt:lpstr>
      <vt:lpstr>Komentáre</vt:lpstr>
      <vt:lpstr>Písomka</vt:lpstr>
      <vt:lpstr>Písomka</vt:lpstr>
      <vt:lpstr>PRÍKLADY NA PREMENNÉ A HLÁŠKY</vt:lpstr>
      <vt:lpstr>Prezentácia programu PowerPoint</vt:lpstr>
      <vt:lpstr>Prezentácia programu PowerPoint</vt:lpstr>
      <vt:lpstr>PRÍKLADY NA PREMENNÉ A HLÁŠKY</vt:lpstr>
      <vt:lpstr>Prezentácia programu PowerPoint</vt:lpstr>
      <vt:lpstr>Prezentácia programu PowerPoint</vt:lpstr>
      <vt:lpstr>Štvťročné preskúšanie</vt:lpstr>
      <vt:lpstr>Štvťročné preskúšanie</vt:lpstr>
      <vt:lpstr>Štvťročné preskúšanie</vt:lpstr>
      <vt:lpstr>Štvťročné preskúšanie-odpovede</vt:lpstr>
      <vt:lpstr>Štvťročné preskúšanie</vt:lpstr>
      <vt:lpstr>Prezentácia programu PowerPoint</vt:lpstr>
      <vt:lpstr>Prezentácia programu PowerPoint</vt:lpstr>
      <vt:lpstr>Prezentácia programu PowerPoint</vt:lpstr>
      <vt:lpstr>Hodnotenie aplikácie</vt:lpstr>
      <vt:lpstr>PRÍKLADY NA PREMENNÉ A HLÁŠKY</vt:lpstr>
      <vt:lpstr>Prezentácia programu PowerPoint</vt:lpstr>
      <vt:lpstr>Prezentácia programu PowerPoint</vt:lpstr>
      <vt:lpstr>JavaScript Podmienky </vt:lpstr>
      <vt:lpstr>Podmienené vyhlásenia  </vt:lpstr>
      <vt:lpstr>Prezentácia programu PowerPoint</vt:lpstr>
      <vt:lpstr>Logické podmienky vetvenia</vt:lpstr>
      <vt:lpstr>Príkaz if </vt:lpstr>
      <vt:lpstr>Prezentácia programu PowerPoint</vt:lpstr>
      <vt:lpstr>Príkaz if…else </vt:lpstr>
      <vt:lpstr>Prezentácia programu PowerPoint</vt:lpstr>
      <vt:lpstr>Prezentácia programu PowerPoint</vt:lpstr>
      <vt:lpstr>Príkaz else if </vt:lpstr>
      <vt:lpstr>Prezentácia programu PowerPoint</vt:lpstr>
      <vt:lpstr>Prezentácia programu PowerPoint</vt:lpstr>
      <vt:lpstr>Príkaz switch </vt:lpstr>
      <vt:lpstr>Prezentácia programu PowerPoint</vt:lpstr>
      <vt:lpstr>Prezentácia programu PowerPoint</vt:lpstr>
      <vt:lpstr>Preskúšanie z vetvenia</vt:lpstr>
      <vt:lpstr>Prezentácia programu PowerPoint</vt:lpstr>
      <vt:lpstr>Prezentácia programu PowerPoint</vt:lpstr>
      <vt:lpstr>Hodnotenie aplikácie</vt:lpstr>
      <vt:lpstr>Prezentácia programu PowerPoint</vt:lpstr>
      <vt:lpstr>Prezentácia programu PowerPoint</vt:lpstr>
      <vt:lpstr>Cykly</vt:lpstr>
      <vt:lpstr>Cykly for</vt:lpstr>
      <vt:lpstr>Cykly for</vt:lpstr>
      <vt:lpstr>Cykly for</vt:lpstr>
      <vt:lpstr>Prezentácia programu PowerPoint</vt:lpstr>
      <vt:lpstr>Prezentácia programu PowerPoint</vt:lpstr>
      <vt:lpstr>Cyklus while</vt:lpstr>
      <vt:lpstr>Cyklus while</vt:lpstr>
      <vt:lpstr>Zadanie</vt:lpstr>
      <vt:lpstr>Vývojový diagram</vt:lpstr>
      <vt:lpstr>Prezentácia programu PowerPoint</vt:lpstr>
      <vt:lpstr>Prezentácia programu PowerPoint</vt:lpstr>
      <vt:lpstr>Cyklus do...while</vt:lpstr>
      <vt:lpstr>Cyklus do..while</vt:lpstr>
      <vt:lpstr>Zadanie</vt:lpstr>
      <vt:lpstr>Prezentácia programu PowerPoint</vt:lpstr>
      <vt:lpstr>Prezentácia programu PowerPoint</vt:lpstr>
      <vt:lpstr>POLIA</vt:lpstr>
      <vt:lpstr>Priklad definovania poľa</vt:lpstr>
      <vt:lpstr>Vlastnosti a metódy poľa</vt:lpstr>
      <vt:lpstr>Prezentácia programu PowerPoint</vt:lpstr>
      <vt:lpstr>Prezentácia programu PowerPoint</vt:lpstr>
      <vt:lpstr>Vlastnosti a metódy poľa</vt:lpstr>
      <vt:lpstr>Prezentácia programu PowerPoint</vt:lpstr>
      <vt:lpstr>Prezentácia programu PowerPoint</vt:lpstr>
      <vt:lpstr>Usporiadanie poľa číselné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Funkcie</vt:lpstr>
      <vt:lpstr>Funkcia</vt:lpstr>
      <vt:lpstr>Definovanie a volanie funkcie bez  parametra </vt:lpstr>
      <vt:lpstr>Funkcie s parametrami </vt:lpstr>
      <vt:lpstr>Funkcia s parametrom</vt:lpstr>
      <vt:lpstr>Funkcia s parametrom</vt:lpstr>
      <vt:lpstr>OOP-objektovo-orientované programovanie</vt:lpstr>
      <vt:lpstr>Zápis cesty k objektu</vt:lpstr>
      <vt:lpstr>Prístup k objektom a metódam</vt:lpstr>
      <vt:lpstr>PR.Použitia predchádzajúcej výberovej metódy,funkcie a  metódy usporiadania</vt:lpstr>
      <vt:lpstr>Prezentácia programu PowerPoint</vt:lpstr>
      <vt:lpstr>Prístup k objektom a metódam</vt:lpstr>
      <vt:lpstr>Prístup k objektom a metódam</vt:lpstr>
      <vt:lpstr>OBJEKT DOCUMENT </vt:lpstr>
      <vt:lpstr>Formuláre</vt:lpstr>
      <vt:lpstr>Prezentácia programu PowerPoint</vt:lpstr>
      <vt:lpstr>Prezentácia programu PowerPoint</vt:lpstr>
      <vt:lpstr>Prezentácia programu PowerPoint</vt:lpstr>
      <vt:lpstr>Prvky formulára-odkaz na w3school</vt:lpstr>
      <vt:lpstr>Prezentácia programu PowerPoint</vt:lpstr>
      <vt:lpstr>Prvky formulára-odkaz na w3school</vt:lpstr>
      <vt:lpstr>Prezentácia programu PowerPoint</vt:lpstr>
      <vt:lpstr>Prvky formulára-odkaz na w3school</vt:lpstr>
      <vt:lpstr>Prezentácia programu PowerPoint</vt:lpstr>
      <vt:lpstr>Prvky formulára-odkaz na w3school</vt:lpstr>
      <vt:lpstr>Prezentácia programu PowerPoint</vt:lpstr>
      <vt:lpstr>Prezentácia programu PowerPoint</vt:lpstr>
      <vt:lpstr>Výstup</vt:lpstr>
      <vt:lpstr>Prvky formulára-odkaz na w3school</vt:lpstr>
      <vt:lpstr>Prvky formulára</vt:lpstr>
      <vt:lpstr>Prezentácia programu PowerPoint</vt:lpstr>
      <vt:lpstr>Prezentácia programu PowerPoint</vt:lpstr>
      <vt:lpstr>Grafika v javascripte-canvas</vt:lpstr>
      <vt:lpstr>Grafika v javascripte-canvas</vt:lpstr>
      <vt:lpstr>Grafika v javascripte-canvas</vt:lpstr>
      <vt:lpstr>Vykreslenie plátna </vt:lpstr>
      <vt:lpstr>Kreslenie plátna a štvorca </vt:lpstr>
      <vt:lpstr>Prezentácia programu PowerPoint</vt:lpstr>
      <vt:lpstr>Súradnice canvas </vt:lpstr>
      <vt:lpstr>Kreslenie úsečky</vt:lpstr>
      <vt:lpstr>Prezentácia programu PowerPoint</vt:lpstr>
      <vt:lpstr>Kreslenie kruhu,oblúka-arc</vt:lpstr>
      <vt:lpstr>Prezentácia programu PowerPoint</vt:lpstr>
      <vt:lpstr>Prezentácia programu PowerPoint</vt:lpstr>
      <vt:lpstr>Prezentácia programu PowerPoint</vt:lpstr>
      <vt:lpstr>Ešte veľa o grafike canvas</vt:lpstr>
      <vt:lpstr>Praktická realizácia funkcií s využitím formulárov</vt:lpstr>
      <vt:lpstr>Prezentácia programu PowerPoint</vt:lpstr>
      <vt:lpstr>Preskúšanie z funkcií a formulárov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PREDLOHA</vt:lpstr>
      <vt:lpstr>Prezentácia programu PowerPoint</vt:lpstr>
      <vt:lpstr>výstup</vt:lpstr>
      <vt:lpstr>Prezentácia programu PowerPoint</vt:lpstr>
      <vt:lpstr>výstup</vt:lpstr>
      <vt:lpstr>Ešte možno treba aj outputy z JS</vt:lpstr>
      <vt:lpstr>Prezentácia programu PowerPoint</vt:lpstr>
      <vt:lpstr>Objekt typu DATE</vt:lpstr>
      <vt:lpstr>Prezentácia programu PowerPoint</vt:lpstr>
      <vt:lpstr>Prezentácia programu PowerPoint</vt:lpstr>
      <vt:lpstr>Prezentácia programu PowerPoint</vt:lpstr>
      <vt:lpstr>Celý datum a čas po slovensky?</vt:lpstr>
      <vt:lpstr>Prezentácia programu PowerPoint</vt:lpstr>
      <vt:lpstr>Toto treba dať do stránok</vt:lpstr>
      <vt:lpstr>Objekt typu MATH</vt:lpstr>
      <vt:lpstr>Prezentácia programu PowerPoint</vt:lpstr>
      <vt:lpstr>Prezentácia programu PowerPoint</vt:lpstr>
      <vt:lpstr>Prezentácia programu PowerPoint</vt:lpstr>
      <vt:lpstr>Prezentácia programu PowerPoint</vt:lpstr>
      <vt:lpstr>Pokračovať v príkladoch</vt:lpstr>
      <vt:lpstr>Prezentácia programu PowerPoint</vt:lpstr>
      <vt:lpstr>Prezentácia programu PowerPoint</vt:lpstr>
      <vt:lpstr>Grafika canvas svg</vt:lpstr>
      <vt:lpstr>             Práce s obrázkami animácia Je založená na opakovanom striedanie obrázkov: </vt:lpstr>
      <vt:lpstr>Prezentácia programu PowerPoint</vt:lpstr>
      <vt:lpstr>Veľmi často sa stretnete s obrázkami, ktoré sa po nabehnutí myšou zmenia</vt:lpstr>
      <vt:lpstr>Prezentácia programu PowerPoint</vt:lpstr>
      <vt:lpstr>ZADANIE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Umístění počítačů a učeben na SOŠVaZ</dc:title>
  <dc:creator>ROMAN</dc:creator>
  <cp:lastModifiedBy>drgo2</cp:lastModifiedBy>
  <cp:revision>1094</cp:revision>
  <dcterms:created xsi:type="dcterms:W3CDTF">2003-09-07T11:25:17Z</dcterms:created>
  <dcterms:modified xsi:type="dcterms:W3CDTF">2018-01-28T13:15:52Z</dcterms:modified>
</cp:coreProperties>
</file>