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81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78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158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771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4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740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5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848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433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13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568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DE48-30DF-4184-BA93-3BD41172E89E}" type="datetimeFigureOut">
              <a:rPr lang="sk-SK" smtClean="0"/>
              <a:t>14. 2. 2018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A419-001E-473B-B80A-04DBCCA617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Vývin jazyka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Vývin spisovnej slovenčiny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90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Znaky bernolákovskej kodifikácie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Odstraňuje y/ý, ponecháva len i/í</a:t>
            </a:r>
          </a:p>
          <a:p>
            <a:r>
              <a:rPr lang="sk-SK" dirty="0" smtClean="0"/>
              <a:t>Mäkkosť vždy označená pri </a:t>
            </a:r>
            <a:r>
              <a:rPr lang="sk-SK" dirty="0" err="1" smtClean="0"/>
              <a:t>ď,ť,ň,ľ</a:t>
            </a:r>
            <a:endParaRPr lang="sk-SK" dirty="0" smtClean="0"/>
          </a:p>
          <a:p>
            <a:r>
              <a:rPr lang="sk-SK" dirty="0" smtClean="0"/>
              <a:t>Podstatné mená s veľkým písmenom</a:t>
            </a:r>
          </a:p>
          <a:p>
            <a:r>
              <a:rPr lang="sk-SK" dirty="0" smtClean="0"/>
              <a:t>Predložky s a z sa píšu podľa </a:t>
            </a:r>
            <a:r>
              <a:rPr lang="sk-SK" dirty="0" err="1" smtClean="0"/>
              <a:t>výslovnonsti</a:t>
            </a:r>
            <a:endParaRPr lang="sk-SK" dirty="0" smtClean="0"/>
          </a:p>
          <a:p>
            <a:r>
              <a:rPr lang="sk-SK" dirty="0" smtClean="0"/>
              <a:t>Namiesto </a:t>
            </a:r>
            <a:r>
              <a:rPr lang="sk-SK" i="1" dirty="0" smtClean="0"/>
              <a:t>j</a:t>
            </a:r>
            <a:r>
              <a:rPr lang="sk-SK" dirty="0" smtClean="0"/>
              <a:t> píše </a:t>
            </a:r>
            <a:r>
              <a:rPr lang="sk-SK" i="1" dirty="0" smtClean="0"/>
              <a:t>g</a:t>
            </a:r>
          </a:p>
          <a:p>
            <a:r>
              <a:rPr lang="sk-SK" dirty="0" err="1" smtClean="0"/>
              <a:t>Závádza</a:t>
            </a:r>
            <a:r>
              <a:rPr lang="sk-SK" dirty="0" smtClean="0"/>
              <a:t> skupinu </a:t>
            </a:r>
            <a:r>
              <a:rPr lang="sk-SK" i="1" dirty="0" err="1" smtClean="0"/>
              <a:t>šč</a:t>
            </a:r>
            <a:r>
              <a:rPr lang="sk-SK" i="1" dirty="0" smtClean="0"/>
              <a:t> (</a:t>
            </a:r>
            <a:r>
              <a:rPr lang="sk-SK" i="1" dirty="0" err="1" smtClean="0"/>
              <a:t>ešče</a:t>
            </a:r>
            <a:r>
              <a:rPr lang="sk-SK" i="1" dirty="0" smtClean="0"/>
              <a:t>, </a:t>
            </a:r>
            <a:r>
              <a:rPr lang="sk-SK" i="1" dirty="0" err="1" smtClean="0"/>
              <a:t>púščať</a:t>
            </a:r>
            <a:r>
              <a:rPr lang="sk-SK" i="1" dirty="0" smtClean="0"/>
              <a:t>)</a:t>
            </a:r>
          </a:p>
          <a:p>
            <a:r>
              <a:rPr lang="sk-SK" dirty="0" smtClean="0"/>
              <a:t>Hlásku </a:t>
            </a:r>
            <a:r>
              <a:rPr lang="sk-SK" i="1" dirty="0" smtClean="0"/>
              <a:t>v </a:t>
            </a:r>
            <a:r>
              <a:rPr lang="sk-SK" dirty="0" smtClean="0"/>
              <a:t>píše ako </a:t>
            </a:r>
            <a:r>
              <a:rPr lang="sk-SK" i="1" dirty="0" smtClean="0"/>
              <a:t>w</a:t>
            </a:r>
          </a:p>
          <a:p>
            <a:r>
              <a:rPr lang="sk-SK" i="1" dirty="0" smtClean="0"/>
              <a:t>V spisovnej bernolákovčine vyšli diela J. </a:t>
            </a:r>
            <a:r>
              <a:rPr lang="sk-SK" i="1" dirty="0" err="1" smtClean="0"/>
              <a:t>Fándlyho</a:t>
            </a:r>
            <a:r>
              <a:rPr lang="sk-SK" i="1" dirty="0" smtClean="0"/>
              <a:t> a J. Hollého; </a:t>
            </a:r>
            <a:r>
              <a:rPr lang="sk-SK" dirty="0" smtClean="0"/>
              <a:t>nebola prijatá na celom Slovensku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4698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Štúrovské obdobie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30. a 40. roky 19. storočia</a:t>
            </a:r>
          </a:p>
          <a:p>
            <a:r>
              <a:rPr lang="sk-SK" dirty="0" smtClean="0"/>
              <a:t>Ľudovít Štúr hľadal domáci jazykový základ pre spisovný jazyk, ktorý by bol najprijateľnejší a najzrozumiteľnejší - stredoslovenský jazykový základ</a:t>
            </a:r>
          </a:p>
          <a:p>
            <a:r>
              <a:rPr lang="sk-SK" dirty="0" smtClean="0"/>
              <a:t>14. februára 1843- rozhodnutie o zavedení strednej slovenčiny za spisovný jazyk</a:t>
            </a:r>
          </a:p>
          <a:p>
            <a:r>
              <a:rPr lang="sk-SK" dirty="0" smtClean="0"/>
              <a:t>Kodifikačné diela: </a:t>
            </a:r>
            <a:r>
              <a:rPr lang="sk-SK" i="1" dirty="0" smtClean="0"/>
              <a:t>Náuka o reči slovenskej (1846), </a:t>
            </a:r>
            <a:r>
              <a:rPr lang="sk-SK" i="1" dirty="0" err="1" smtClean="0"/>
              <a:t>Nárečja</a:t>
            </a:r>
            <a:r>
              <a:rPr lang="sk-SK" i="1" dirty="0" smtClean="0"/>
              <a:t> </a:t>
            </a:r>
            <a:r>
              <a:rPr lang="sk-SK" i="1" dirty="0" err="1" smtClean="0"/>
              <a:t>sloveskuo</a:t>
            </a:r>
            <a:r>
              <a:rPr lang="sk-SK" i="1" dirty="0" smtClean="0"/>
              <a:t> alebo potreba </a:t>
            </a:r>
            <a:r>
              <a:rPr lang="sk-SK" i="1" dirty="0" err="1" smtClean="0"/>
              <a:t>písaňja</a:t>
            </a:r>
            <a:r>
              <a:rPr lang="sk-SK" i="1" dirty="0" smtClean="0"/>
              <a:t> v tomto nárečí</a:t>
            </a:r>
          </a:p>
          <a:p>
            <a:r>
              <a:rPr lang="sk-SK" i="1" dirty="0" smtClean="0"/>
              <a:t>Pravopis: </a:t>
            </a:r>
            <a:r>
              <a:rPr lang="sk-SK" dirty="0" smtClean="0"/>
              <a:t>píš ako počuješ (fonetický)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31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Základné znaky štúrovskej spisovnej slovenčiny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Nemá y/ý len i/í všade, nemá ľ</a:t>
            </a:r>
          </a:p>
          <a:p>
            <a:r>
              <a:rPr lang="sk-SK" dirty="0" smtClean="0"/>
              <a:t>Mäkkosť </a:t>
            </a:r>
            <a:r>
              <a:rPr lang="sk-SK" i="1" dirty="0" err="1" smtClean="0"/>
              <a:t>ď,ť,ň</a:t>
            </a:r>
            <a:r>
              <a:rPr lang="sk-SK" i="1" dirty="0" smtClean="0"/>
              <a:t> sa </a:t>
            </a:r>
            <a:r>
              <a:rPr lang="sk-SK" dirty="0" smtClean="0"/>
              <a:t>označuje vždy (</a:t>
            </a:r>
            <a:r>
              <a:rPr lang="sk-SK" dirty="0" err="1" smtClean="0"/>
              <a:t>ňič</a:t>
            </a:r>
            <a:r>
              <a:rPr lang="sk-SK" dirty="0" smtClean="0"/>
              <a:t>)</a:t>
            </a:r>
          </a:p>
          <a:p>
            <a:r>
              <a:rPr lang="sk-SK" dirty="0" smtClean="0"/>
              <a:t>Dvojhláska ô sa píše ako </a:t>
            </a:r>
            <a:r>
              <a:rPr lang="sk-SK" i="1" dirty="0" err="1" smtClean="0"/>
              <a:t>uo</a:t>
            </a:r>
            <a:endParaRPr lang="sk-SK" i="1" dirty="0" smtClean="0"/>
          </a:p>
          <a:p>
            <a:r>
              <a:rPr lang="sk-SK" dirty="0" smtClean="0"/>
              <a:t>Dvojhlásky </a:t>
            </a:r>
            <a:r>
              <a:rPr lang="sk-SK" i="1" dirty="0" err="1" smtClean="0"/>
              <a:t>ia,ie,iu</a:t>
            </a:r>
            <a:r>
              <a:rPr lang="sk-SK" i="1" dirty="0" smtClean="0"/>
              <a:t> sa píšu s j </a:t>
            </a:r>
            <a:r>
              <a:rPr lang="sk-SK" dirty="0" smtClean="0"/>
              <a:t>(</a:t>
            </a:r>
            <a:r>
              <a:rPr lang="sk-SK" dirty="0" err="1" smtClean="0"/>
              <a:t>ňje</a:t>
            </a:r>
            <a:r>
              <a:rPr lang="sk-SK" dirty="0" smtClean="0"/>
              <a:t>)</a:t>
            </a:r>
          </a:p>
          <a:p>
            <a:r>
              <a:rPr lang="sk-SK" dirty="0" smtClean="0"/>
              <a:t>V </a:t>
            </a:r>
            <a:r>
              <a:rPr lang="sk-SK" dirty="0" err="1" smtClean="0"/>
              <a:t>G.pl</a:t>
            </a:r>
            <a:r>
              <a:rPr lang="sk-SK" dirty="0" smtClean="0"/>
              <a:t>. Sa v píše ako u</a:t>
            </a:r>
          </a:p>
          <a:p>
            <a:r>
              <a:rPr lang="sk-SK" dirty="0" smtClean="0"/>
              <a:t>Základný tvar minulého času má podobu </a:t>
            </a:r>
            <a:r>
              <a:rPr lang="sk-SK" i="1" dirty="0" err="1" smtClean="0"/>
              <a:t>mau</a:t>
            </a:r>
            <a:r>
              <a:rPr lang="sk-SK" i="1" dirty="0" smtClean="0"/>
              <a:t>, </a:t>
            </a:r>
            <a:r>
              <a:rPr lang="sk-SK" i="1" dirty="0" err="1" smtClean="0"/>
              <a:t>volau</a:t>
            </a:r>
            <a:r>
              <a:rPr lang="sk-SK" dirty="0" smtClean="0"/>
              <a:t> (nie mal, volal)</a:t>
            </a:r>
          </a:p>
          <a:p>
            <a:r>
              <a:rPr lang="sk-SK" dirty="0" smtClean="0"/>
              <a:t>Dôsledne dodržiava rytmický zákon</a:t>
            </a:r>
          </a:p>
          <a:p>
            <a:r>
              <a:rPr lang="sk-SK" dirty="0" smtClean="0"/>
              <a:t>Nemá </a:t>
            </a:r>
            <a:r>
              <a:rPr lang="sk-SK" i="1" dirty="0" smtClean="0"/>
              <a:t>é</a:t>
            </a:r>
            <a:r>
              <a:rPr lang="sk-SK" dirty="0" smtClean="0"/>
              <a:t>, používa </a:t>
            </a:r>
            <a:r>
              <a:rPr lang="sk-SK" i="1" dirty="0" smtClean="0"/>
              <a:t>je</a:t>
            </a:r>
          </a:p>
          <a:p>
            <a:r>
              <a:rPr lang="sk-SK" i="1" dirty="0" smtClean="0"/>
              <a:t>Nemá ä, </a:t>
            </a:r>
            <a:r>
              <a:rPr lang="sk-SK" dirty="0" smtClean="0"/>
              <a:t>namiesto toho používa a, alebo e</a:t>
            </a:r>
          </a:p>
          <a:p>
            <a:r>
              <a:rPr lang="sk-SK" i="1" dirty="0" smtClean="0"/>
              <a:t>Spontánne používaná , aj keď pravopis bol neskôr upravený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2112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err="1" smtClean="0"/>
              <a:t>Hodžovsko</a:t>
            </a:r>
            <a:r>
              <a:rPr lang="sk-SK" dirty="0" smtClean="0"/>
              <a:t> – </a:t>
            </a:r>
            <a:r>
              <a:rPr lang="sk-SK" dirty="0" err="1" smtClean="0"/>
              <a:t>hattalovská</a:t>
            </a:r>
            <a:r>
              <a:rPr lang="sk-SK" dirty="0" smtClean="0"/>
              <a:t> reforma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1851 sa stretli poprední zástupcovia štúrovskej a bernolákovskej reformy a uzavreli dohodu o zavedení jednotnej podoby slovenského jazyka- štúrovská kodifikácia s úpravami</a:t>
            </a:r>
          </a:p>
          <a:p>
            <a:r>
              <a:rPr lang="sk-SK" dirty="0" smtClean="0"/>
              <a:t>Martin </a:t>
            </a:r>
            <a:r>
              <a:rPr lang="sk-SK" dirty="0" err="1" smtClean="0"/>
              <a:t>Hattala</a:t>
            </a:r>
            <a:r>
              <a:rPr lang="sk-SK" dirty="0" smtClean="0"/>
              <a:t>- Krátka </a:t>
            </a:r>
            <a:r>
              <a:rPr lang="sk-SK" dirty="0" err="1" smtClean="0"/>
              <a:t>mluvnica</a:t>
            </a:r>
            <a:r>
              <a:rPr lang="sk-SK" dirty="0" smtClean="0"/>
              <a:t>, v podstatný rysoch používaná dodnes</a:t>
            </a:r>
          </a:p>
          <a:p>
            <a:r>
              <a:rPr lang="sk-SK" dirty="0" smtClean="0"/>
              <a:t>K fonetickému princípu pridaný etymologický</a:t>
            </a:r>
          </a:p>
          <a:p>
            <a:r>
              <a:rPr lang="sk-SK" dirty="0" smtClean="0"/>
              <a:t>! Zavádza y/ý; </a:t>
            </a:r>
            <a:r>
              <a:rPr lang="sk-SK" dirty="0" err="1" smtClean="0"/>
              <a:t>ď,ť,ň,ľ</a:t>
            </a:r>
            <a:r>
              <a:rPr lang="sk-SK" dirty="0" smtClean="0"/>
              <a:t> sa pred i/í a dvojhláskami píšu bez mäkčeňa; naspäť sa zavádza hláska ä, é- aj v koncovkách prídavných mien stredného rodu; minulý čas sa končí  -l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03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20. storočie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Na začiatku storočia Samo </a:t>
            </a:r>
            <a:r>
              <a:rPr lang="sk-SK" dirty="0" err="1" smtClean="0"/>
              <a:t>Czambel</a:t>
            </a:r>
            <a:r>
              <a:rPr lang="sk-SK" dirty="0" smtClean="0"/>
              <a:t> Rukoväť spisovnej reči slovenskej- základom je úzus osobností pôsobiacich v Turčianskom sv. Martine- martinský úzus</a:t>
            </a:r>
          </a:p>
          <a:p>
            <a:r>
              <a:rPr lang="sk-SK" dirty="0" smtClean="0"/>
              <a:t>Jozef Škultéty – upravuje a rieši niektoré kodifikačné otázky  v dielach S. </a:t>
            </a:r>
            <a:r>
              <a:rPr lang="sk-SK" dirty="0" err="1" smtClean="0"/>
              <a:t>Czambela</a:t>
            </a:r>
            <a:endParaRPr lang="sk-SK" dirty="0" smtClean="0"/>
          </a:p>
          <a:p>
            <a:r>
              <a:rPr lang="sk-SK" dirty="0" smtClean="0"/>
              <a:t>Po vzniku ČSR 1918- slovenčina sa stáva štátnym jazykom</a:t>
            </a:r>
          </a:p>
          <a:p>
            <a:r>
              <a:rPr lang="sk-SK" dirty="0" smtClean="0"/>
              <a:t>1931- prvé pravidlá slovenského pravopisu</a:t>
            </a:r>
          </a:p>
          <a:p>
            <a:r>
              <a:rPr lang="sk-SK" dirty="0" smtClean="0"/>
              <a:t>Koniec 30.rokov 20.storočia- purizmus- snaha o očistenie jazyka od cudzojazyčných vplyvov, hlavne v slovnej zásobe</a:t>
            </a:r>
          </a:p>
          <a:p>
            <a:r>
              <a:rPr lang="sk-SK" dirty="0" smtClean="0"/>
              <a:t>Po druhej svetovej vojne- internacionalizácia, zvyšovanie jazykovej kultúry, upevnenie noriem</a:t>
            </a:r>
          </a:p>
          <a:p>
            <a:r>
              <a:rPr lang="sk-SK" dirty="0" smtClean="0"/>
              <a:t>1953- nové vydanie Pravidiel slovenského pravopisu, posilnenie fonetického princípu , Pravidlá slovenskej výslovnosti- Ábel Kráľ, Morfológia slovenského jazyka- Jozef Ružička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6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Zákon Národnej rady SR o štátnom jazyku 15.11.1996- úradný jazyk pre Slovákov aj príslušníkov národnostných menšín, pričom zachováva ich jazyky ako materinské a </a:t>
            </a:r>
            <a:r>
              <a:rPr lang="sk-SK" dirty="0" err="1" smtClean="0"/>
              <a:t>a</a:t>
            </a:r>
            <a:r>
              <a:rPr lang="sk-SK" dirty="0" smtClean="0"/>
              <a:t> majú právo sa rozvíjať rovnocenne so slovenčinou</a:t>
            </a:r>
          </a:p>
          <a:p>
            <a:r>
              <a:rPr lang="sk-SK" dirty="0" smtClean="0"/>
              <a:t>Nové vydanie základných kodifikačných príručiek</a:t>
            </a:r>
          </a:p>
          <a:p>
            <a:r>
              <a:rPr lang="sk-SK" dirty="0" smtClean="0"/>
              <a:t>1991- úprava pravopisu: písanie veľkých písmen, písanie čiarky pred </a:t>
            </a:r>
            <a:r>
              <a:rPr lang="sk-SK" dirty="0" err="1" smtClean="0"/>
              <a:t>priraď.spojkami</a:t>
            </a:r>
            <a:r>
              <a:rPr lang="sk-SK" dirty="0" smtClean="0"/>
              <a:t> a, i, aj, ani, alebo, či; zmeny v rytmickom krátení (príčastie </a:t>
            </a:r>
            <a:r>
              <a:rPr lang="sk-SK" dirty="0" err="1" smtClean="0"/>
              <a:t>prítomné-píšuci</a:t>
            </a:r>
            <a:r>
              <a:rPr lang="sk-SK" smtClean="0"/>
              <a:t>) atď.</a:t>
            </a:r>
            <a:endParaRPr lang="sk-SK" dirty="0" smtClean="0"/>
          </a:p>
          <a:p>
            <a:r>
              <a:rPr lang="sk-SK" dirty="0" smtClean="0"/>
              <a:t>Posledná úprava pravopisu- 1998 (prípona –ár, -</a:t>
            </a:r>
            <a:r>
              <a:rPr lang="sk-SK" dirty="0" err="1" smtClean="0"/>
              <a:t>áreň</a:t>
            </a:r>
            <a:r>
              <a:rPr lang="sk-SK" dirty="0" smtClean="0"/>
              <a:t> sa skracuje: mliekareň), udomácnený pravopis niektorých cudzích slov: díler, dizajn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50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princípy súčasnej slovenčiny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Fonematický princíp- prevládajúci u väčšiny hlások (1 hláska- 1 písmeno), výnimka napr. </a:t>
            </a:r>
            <a:r>
              <a:rPr lang="sk-SK" dirty="0" err="1" smtClean="0"/>
              <a:t>dz</a:t>
            </a:r>
            <a:r>
              <a:rPr lang="sk-SK" dirty="0" smtClean="0"/>
              <a:t>, </a:t>
            </a:r>
            <a:r>
              <a:rPr lang="sk-SK" dirty="0" err="1" smtClean="0"/>
              <a:t>dž</a:t>
            </a:r>
            <a:r>
              <a:rPr lang="sk-SK" dirty="0" smtClean="0"/>
              <a:t>, ch</a:t>
            </a:r>
          </a:p>
          <a:p>
            <a:r>
              <a:rPr lang="sk-SK" dirty="0" smtClean="0"/>
              <a:t>Morfologický- zachováva sa pôvodná podoba morfémy, napr. v slove platiť- platba, platca</a:t>
            </a:r>
          </a:p>
          <a:p>
            <a:r>
              <a:rPr lang="sk-SK" dirty="0" smtClean="0"/>
              <a:t>Etymologický- písanie podľa stavu v staršom jazyku (y/ý vo vybraných slovách) alebo v pôvodných jazykoch (</a:t>
            </a:r>
            <a:r>
              <a:rPr lang="de-DE" dirty="0" smtClean="0"/>
              <a:t>röntgen</a:t>
            </a:r>
            <a:r>
              <a:rPr lang="sk-SK" dirty="0" smtClean="0"/>
              <a:t>)</a:t>
            </a:r>
          </a:p>
          <a:p>
            <a:r>
              <a:rPr lang="sk-SK" dirty="0" smtClean="0"/>
              <a:t>Gramatický – založený na využití grafém na rozlišovanie tvarov (pekný chlapec- pekní chlapci)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95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Indoeurópsky prajazyk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Dnešné európske a niektoré ázijské jazyky sa vyvinuli zo spoločného základu- indoeurópskeho </a:t>
            </a:r>
            <a:r>
              <a:rPr lang="sk-SK" dirty="0" err="1" smtClean="0"/>
              <a:t>prajazyka</a:t>
            </a:r>
            <a:r>
              <a:rPr lang="sk-SK" dirty="0" smtClean="0"/>
              <a:t> </a:t>
            </a:r>
          </a:p>
          <a:p>
            <a:r>
              <a:rPr lang="sk-SK" dirty="0" smtClean="0"/>
              <a:t>Dôkazom: </a:t>
            </a:r>
            <a:r>
              <a:rPr lang="sk-SK" dirty="0" err="1" smtClean="0"/>
              <a:t>dcéra-daughter-tochter-dotter</a:t>
            </a:r>
            <a:r>
              <a:rPr lang="sk-SK" dirty="0" smtClean="0"/>
              <a:t> (švédsky), do</a:t>
            </a:r>
            <a:r>
              <a:rPr lang="az-Cyrl-AZ" dirty="0" smtClean="0"/>
              <a:t>чь</a:t>
            </a:r>
            <a:r>
              <a:rPr lang="sk-SK" dirty="0" smtClean="0"/>
              <a:t>; podobne napr. pri slove syn</a:t>
            </a:r>
          </a:p>
          <a:p>
            <a:r>
              <a:rPr lang="sk-SK" dirty="0" smtClean="0"/>
              <a:t>Ďalším vývinom sa z indoeurópskeho </a:t>
            </a:r>
            <a:r>
              <a:rPr lang="sk-SK" dirty="0" err="1" smtClean="0"/>
              <a:t>prajazyka</a:t>
            </a:r>
            <a:r>
              <a:rPr lang="sk-SK" dirty="0" smtClean="0"/>
              <a:t> vytvorili skupiny indoeurópskych jazykov</a:t>
            </a:r>
          </a:p>
        </p:txBody>
      </p:sp>
    </p:spTree>
    <p:extLst>
      <p:ext uri="{BB962C8B-B14F-4D97-AF65-F5344CB8AC3E}">
        <p14:creationId xmlns:p14="http://schemas.microsoft.com/office/powerpoint/2010/main" val="42151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Rozdelenie indoeurópskych jazykov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sk-SK" sz="2400" dirty="0" err="1" smtClean="0"/>
              <a:t>Indoiránska</a:t>
            </a:r>
            <a:r>
              <a:rPr lang="sk-SK" sz="2400" dirty="0" smtClean="0"/>
              <a:t> skupina</a:t>
            </a:r>
          </a:p>
          <a:p>
            <a:r>
              <a:rPr lang="sk-SK" sz="2400" dirty="0" smtClean="0"/>
              <a:t>Arménsky jazyk</a:t>
            </a:r>
          </a:p>
          <a:p>
            <a:r>
              <a:rPr lang="sk-SK" sz="2400" dirty="0" smtClean="0"/>
              <a:t>Grécky jazyk</a:t>
            </a:r>
          </a:p>
          <a:p>
            <a:r>
              <a:rPr lang="sk-SK" sz="2400" dirty="0" smtClean="0"/>
              <a:t>Albánsky jazyk</a:t>
            </a:r>
          </a:p>
          <a:p>
            <a:r>
              <a:rPr lang="sk-SK" sz="2400" dirty="0" err="1" smtClean="0"/>
              <a:t>Italické</a:t>
            </a:r>
            <a:r>
              <a:rPr lang="sk-SK" sz="2400" dirty="0" smtClean="0"/>
              <a:t> jazyky/</a:t>
            </a:r>
            <a:r>
              <a:rPr lang="sk-SK" sz="2400" dirty="0" err="1" smtClean="0"/>
              <a:t>latinčina</a:t>
            </a:r>
            <a:r>
              <a:rPr lang="sk-SK" sz="2400" dirty="0" err="1" smtClean="0">
                <a:sym typeface="Wingdings" pitchFamily="2" charset="2"/>
              </a:rPr>
              <a:t>románske</a:t>
            </a:r>
            <a:r>
              <a:rPr lang="sk-SK" sz="2400" dirty="0" smtClean="0">
                <a:sym typeface="Wingdings" pitchFamily="2" charset="2"/>
              </a:rPr>
              <a:t> jazyky</a:t>
            </a:r>
          </a:p>
          <a:p>
            <a:r>
              <a:rPr lang="sk-SK" sz="2400" dirty="0" smtClean="0">
                <a:sym typeface="Wingdings" pitchFamily="2" charset="2"/>
              </a:rPr>
              <a:t>Keltské jazyky/írsky, bretónske nárečia</a:t>
            </a:r>
          </a:p>
          <a:p>
            <a:r>
              <a:rPr lang="sk-SK" sz="2400" dirty="0" smtClean="0">
                <a:sym typeface="Wingdings" pitchFamily="2" charset="2"/>
              </a:rPr>
              <a:t>Germánske jazyky a škandinávske jazyky</a:t>
            </a:r>
          </a:p>
          <a:p>
            <a:r>
              <a:rPr lang="sk-SK" sz="2400" dirty="0" smtClean="0">
                <a:sym typeface="Wingdings" pitchFamily="2" charset="2"/>
              </a:rPr>
              <a:t>Baltské jazyky</a:t>
            </a:r>
          </a:p>
          <a:p>
            <a:r>
              <a:rPr lang="sk-SK" sz="2400" dirty="0" smtClean="0">
                <a:sym typeface="Wingdings" pitchFamily="2" charset="2"/>
              </a:rPr>
              <a:t>Slovanské</a:t>
            </a:r>
          </a:p>
          <a:p>
            <a:r>
              <a:rPr lang="sk-SK" sz="2400" dirty="0" smtClean="0">
                <a:sym typeface="Wingdings" pitchFamily="2" charset="2"/>
              </a:rPr>
              <a:t>Vymreté jazyky /chetitský/</a:t>
            </a:r>
          </a:p>
          <a:p>
            <a:r>
              <a:rPr lang="sk-SK" sz="2400" dirty="0" smtClean="0">
                <a:sym typeface="Wingdings" pitchFamily="2" charset="2"/>
              </a:rPr>
              <a:t>Na svete v súčasnosti asi 5600 jazykov, 1400 je vymierajúcich</a:t>
            </a:r>
          </a:p>
          <a:p>
            <a:r>
              <a:rPr lang="sk-SK" sz="2400" dirty="0" smtClean="0">
                <a:sym typeface="Wingdings" pitchFamily="2" charset="2"/>
              </a:rPr>
              <a:t>Z 2500 preskúmaných je iba 500  všeobecne známych a presne opísaných</a:t>
            </a:r>
          </a:p>
        </p:txBody>
      </p:sp>
    </p:spTree>
    <p:extLst>
      <p:ext uri="{BB962C8B-B14F-4D97-AF65-F5344CB8AC3E}">
        <p14:creationId xmlns:p14="http://schemas.microsoft.com/office/powerpoint/2010/main" val="3734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Praslovančina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Patrila do skupiny </a:t>
            </a:r>
            <a:r>
              <a:rPr lang="sk-SK" dirty="0" err="1" smtClean="0"/>
              <a:t>indoerópskych</a:t>
            </a:r>
            <a:r>
              <a:rPr lang="sk-SK" dirty="0" smtClean="0"/>
              <a:t> jazykov, slúžila na dorozumievanie predkom dnešných Slovanov v ich pravlasti v </a:t>
            </a:r>
            <a:r>
              <a:rPr lang="sk-SK" dirty="0" err="1" smtClean="0"/>
              <a:t>Zakarpatí</a:t>
            </a:r>
            <a:r>
              <a:rPr lang="sk-SK" dirty="0" smtClean="0"/>
              <a:t> a na územiach, na ktoré migrovali v dunajsko-karpatskej nížine</a:t>
            </a:r>
          </a:p>
          <a:p>
            <a:r>
              <a:rPr lang="sk-SK" dirty="0" smtClean="0"/>
              <a:t>Chýbajú písomné pamiatky, znenie praslovanských slov si len domýšľame, rekonštruujeme ich (podľa výrazov spoločných pre všetky slovanské jazyky)</a:t>
            </a:r>
          </a:p>
          <a:p>
            <a:r>
              <a:rPr lang="sk-SK" dirty="0" smtClean="0"/>
              <a:t>Migráciou vznikli samostatné jazykové skupiny v rámci troch nárečových oblastí, postupne sa rozdrobili na národné jazyky, ale príbuznosť im zostala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01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Súčasné slovanské jazyky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západná skupina: slovenčina, čeština, poľština, lužická srbčina</a:t>
            </a:r>
          </a:p>
          <a:p>
            <a:r>
              <a:rPr lang="sk-SK" dirty="0" smtClean="0"/>
              <a:t>2. východná skupina: ruština, ukrajinčina, bieloruština</a:t>
            </a:r>
          </a:p>
          <a:p>
            <a:r>
              <a:rPr lang="sk-SK" dirty="0" smtClean="0"/>
              <a:t>3. južná skupina: srbčina, chorvátčina, slovinčina, bulharčina, macedónčina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34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Vývin spisovnej slovenčiny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sk-SK" dirty="0" smtClean="0"/>
              <a:t>Národným jazykom Slovákov, ktorý sa začal formovať  už medzi 5. a 9.storočím bola </a:t>
            </a:r>
            <a:r>
              <a:rPr lang="sk-SK" b="1" dirty="0" smtClean="0"/>
              <a:t>stará slovenčina</a:t>
            </a:r>
          </a:p>
          <a:p>
            <a:r>
              <a:rPr lang="sk-SK" dirty="0" smtClean="0"/>
              <a:t>Utvárala sa a používala popri striedajúcich sa úradných jazykoch v nasledujúcich historických obdobiach (latinčina, maďarčina, nemčina, čeština)</a:t>
            </a:r>
          </a:p>
          <a:p>
            <a:r>
              <a:rPr lang="sk-SK" dirty="0" smtClean="0"/>
              <a:t>V 18.storočí sa vývin jazyka dostal do novej etapy- objavili sa prvé kodifikačné aktivity slovenských jazykovedcov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23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Vývin spisovnej slovenčiny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Dôležitým medzníkom bolo tzv. veľkomoravské obdobie- Konštantín a Metod r 863 priniesli na naše územie staroslovienčinu, prvý slovanský spisovný jazyk (na základe jazyka používaného na našom území)</a:t>
            </a:r>
          </a:p>
          <a:p>
            <a:r>
              <a:rPr lang="sk-SK" dirty="0" smtClean="0"/>
              <a:t>Pôvodom južnoslovanský jazyk, ktorého základom bolo nárečie  macedónskych Slovanov z okolia Solúna</a:t>
            </a:r>
          </a:p>
          <a:p>
            <a:r>
              <a:rPr lang="sk-SK" dirty="0" smtClean="0"/>
              <a:t>Zostavili písmo- hlaholiku z malých písmen grécke abecedy, hoci sa u nás po páde VM nepoužívala, žiaci K a M ju prepracovali na cyriliku (veľká grécka abeceda)-  v ruštine a bulharčine dodnes</a:t>
            </a:r>
          </a:p>
          <a:p>
            <a:r>
              <a:rPr lang="sk-SK" dirty="0" smtClean="0"/>
              <a:t>Najdôležitejšia písomná pamiatka </a:t>
            </a:r>
            <a:r>
              <a:rPr lang="sk-SK" dirty="0" err="1" smtClean="0"/>
              <a:t>Proglas</a:t>
            </a:r>
            <a:endParaRPr lang="sk-SK" dirty="0" smtClean="0"/>
          </a:p>
          <a:p>
            <a:r>
              <a:rPr lang="sk-SK" dirty="0" smtClean="0"/>
              <a:t>Po rozpade VM- úradný jazyk latinčina, domáci jazyk stará slovenčina</a:t>
            </a:r>
          </a:p>
          <a:p>
            <a:r>
              <a:rPr lang="sk-SK" dirty="0" smtClean="0"/>
              <a:t>V 15.storočí k nám preniká čeština aj do úradného jazyka (za Mateja Korvína), v ľudovej slovesnosti – „domácka“ slovenčina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55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Kultúrna slovenčina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16.-17.storočie-západné Slovensko relatívne najpokojnejšia oblasť, centrum vzdelanosti, univerzity (Trnava)- vznik tzv. kultúrnej západnej slovenčiny- základ Bernolákovej kodifikácie</a:t>
            </a:r>
          </a:p>
          <a:p>
            <a:r>
              <a:rPr lang="sk-SK" dirty="0" smtClean="0"/>
              <a:t>V oblasti stredného Slovenska- </a:t>
            </a:r>
            <a:r>
              <a:rPr lang="sk-SK" dirty="0" err="1" smtClean="0"/>
              <a:t>stredo-slovenský</a:t>
            </a:r>
            <a:r>
              <a:rPr lang="sk-SK" dirty="0" smtClean="0"/>
              <a:t> nárečový typ – z neho neskôr vychádzal </a:t>
            </a:r>
            <a:r>
              <a:rPr lang="sk-SK" dirty="0" err="1" smtClean="0"/>
              <a:t>Ľ.Štúr</a:t>
            </a:r>
            <a:r>
              <a:rPr lang="sk-SK" dirty="0" smtClean="0"/>
              <a:t> pri kodifikácii</a:t>
            </a:r>
          </a:p>
          <a:p>
            <a:r>
              <a:rPr lang="sk-SK" dirty="0" smtClean="0"/>
              <a:t>S pokusmi kodifikovať slovenčinu sa stretávame už v polovici 18.storočia- </a:t>
            </a:r>
            <a:r>
              <a:rPr lang="sk-SK" dirty="0" err="1" smtClean="0"/>
              <a:t>kamaldulskí</a:t>
            </a:r>
            <a:r>
              <a:rPr lang="sk-SK" dirty="0" smtClean="0"/>
              <a:t> mnísi</a:t>
            </a:r>
          </a:p>
          <a:p>
            <a:r>
              <a:rPr lang="sk-SK" dirty="0" smtClean="0"/>
              <a:t>Dôležité sú tri kodifikácie: </a:t>
            </a:r>
            <a:r>
              <a:rPr lang="sk-SK" dirty="0" err="1" smtClean="0"/>
              <a:t>J.I.Bajza</a:t>
            </a:r>
            <a:r>
              <a:rPr lang="sk-SK" dirty="0" smtClean="0"/>
              <a:t>, A. Bernolák, </a:t>
            </a:r>
            <a:r>
              <a:rPr lang="sk-SK" dirty="0" err="1" smtClean="0"/>
              <a:t>Ľ.Štúr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95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Bernolákovské obdobie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 období osvietenstva v druhej polovici 18.storočia sa o kodifikáciu spisovnej slovenčiny pokúsil J. I. </a:t>
            </a:r>
            <a:r>
              <a:rPr lang="sk-SK" dirty="0" err="1" smtClean="0"/>
              <a:t>Bajza</a:t>
            </a:r>
            <a:r>
              <a:rPr lang="sk-SK" dirty="0" smtClean="0"/>
              <a:t> svojím románom </a:t>
            </a:r>
            <a:r>
              <a:rPr lang="sk-SK" i="1" dirty="0" smtClean="0"/>
              <a:t>René </a:t>
            </a:r>
            <a:r>
              <a:rPr lang="sk-SK" i="1" dirty="0" err="1" smtClean="0"/>
              <a:t>mláďenca</a:t>
            </a:r>
            <a:r>
              <a:rPr lang="sk-SK" i="1" dirty="0" smtClean="0"/>
              <a:t> </a:t>
            </a:r>
            <a:r>
              <a:rPr lang="sk-SK" i="1" dirty="0" err="1" smtClean="0"/>
              <a:t>Príhodi</a:t>
            </a:r>
            <a:r>
              <a:rPr lang="sk-SK" i="1" dirty="0" smtClean="0"/>
              <a:t> a </a:t>
            </a:r>
            <a:r>
              <a:rPr lang="sk-SK" i="1" dirty="0" err="1" smtClean="0"/>
              <a:t>Skúsenosťi</a:t>
            </a:r>
            <a:r>
              <a:rPr lang="sk-SK" i="1" dirty="0" smtClean="0"/>
              <a:t>, </a:t>
            </a:r>
            <a:r>
              <a:rPr lang="sk-SK" dirty="0" smtClean="0"/>
              <a:t>uplatnil tzv. </a:t>
            </a:r>
            <a:r>
              <a:rPr lang="sk-SK" dirty="0" err="1" smtClean="0"/>
              <a:t>slowackí</a:t>
            </a:r>
            <a:r>
              <a:rPr lang="sk-SK" dirty="0" smtClean="0"/>
              <a:t> jazyk, kodifikácia bez gramatickej príručky</a:t>
            </a:r>
          </a:p>
          <a:p>
            <a:r>
              <a:rPr lang="sk-SK" i="1" dirty="0" smtClean="0"/>
              <a:t>Anton Bernolák- </a:t>
            </a:r>
            <a:r>
              <a:rPr lang="sk-SK" dirty="0" smtClean="0"/>
              <a:t>na základe kultúrnej západoslovenčiny – jazyk vzdelancov sústredených v Trnave</a:t>
            </a:r>
          </a:p>
          <a:p>
            <a:r>
              <a:rPr lang="sk-SK" i="1" dirty="0" smtClean="0"/>
              <a:t>Kodifikačné diela: </a:t>
            </a:r>
            <a:r>
              <a:rPr lang="sk-SK" i="1" dirty="0" err="1" smtClean="0"/>
              <a:t>Grammatica</a:t>
            </a:r>
            <a:r>
              <a:rPr lang="sk-SK" i="1" dirty="0" smtClean="0"/>
              <a:t> </a:t>
            </a:r>
            <a:r>
              <a:rPr lang="sk-SK" i="1" dirty="0" err="1" smtClean="0"/>
              <a:t>slovaca</a:t>
            </a:r>
            <a:r>
              <a:rPr lang="sk-SK" i="1" dirty="0" smtClean="0"/>
              <a:t> (1790) a </a:t>
            </a:r>
            <a:r>
              <a:rPr lang="sk-SK" i="1" dirty="0" err="1" smtClean="0"/>
              <a:t>Slowár</a:t>
            </a:r>
            <a:r>
              <a:rPr lang="sk-SK" i="1" dirty="0" smtClean="0"/>
              <a:t> </a:t>
            </a:r>
            <a:r>
              <a:rPr lang="sk-SK" i="1" dirty="0" err="1" smtClean="0"/>
              <a:t>slowenskí</a:t>
            </a:r>
            <a:r>
              <a:rPr lang="sk-SK" i="1" dirty="0" smtClean="0"/>
              <a:t>, </a:t>
            </a:r>
            <a:r>
              <a:rPr lang="sk-SK" i="1" dirty="0" err="1" smtClean="0"/>
              <a:t>Česko-latinsko-nemecko-uherskí</a:t>
            </a:r>
            <a:r>
              <a:rPr lang="sk-SK" i="1" dirty="0" smtClean="0"/>
              <a:t> (1825-27)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153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1091</Words>
  <Application>Microsoft Office PowerPoint</Application>
  <PresentationFormat>Prezentácia na obrazovke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Vývin jazyka</vt:lpstr>
      <vt:lpstr>Indoeurópsky prajazyk</vt:lpstr>
      <vt:lpstr>Rozdelenie indoeurópskych jazykov</vt:lpstr>
      <vt:lpstr>Praslovančina</vt:lpstr>
      <vt:lpstr>Súčasné slovanské jazyky</vt:lpstr>
      <vt:lpstr>Vývin spisovnej slovenčiny</vt:lpstr>
      <vt:lpstr>Vývin spisovnej slovenčiny</vt:lpstr>
      <vt:lpstr>Kultúrna slovenčina</vt:lpstr>
      <vt:lpstr>Bernolákovské obdobie</vt:lpstr>
      <vt:lpstr>Znaky bernolákovskej kodifikácie</vt:lpstr>
      <vt:lpstr>Štúrovské obdobie</vt:lpstr>
      <vt:lpstr>Základné znaky štúrovskej spisovnej slovenčiny</vt:lpstr>
      <vt:lpstr>Hodžovsko – hattalovská reforma</vt:lpstr>
      <vt:lpstr>20. storočie</vt:lpstr>
      <vt:lpstr>Súčasná situácia</vt:lpstr>
      <vt:lpstr>Základné princípy súčasnej slovenčiny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 jazyka</dc:title>
  <dc:creator>AAAAA</dc:creator>
  <cp:lastModifiedBy>AAAAA</cp:lastModifiedBy>
  <cp:revision>18</cp:revision>
  <dcterms:created xsi:type="dcterms:W3CDTF">2017-03-23T08:06:11Z</dcterms:created>
  <dcterms:modified xsi:type="dcterms:W3CDTF">2018-02-14T13:31:14Z</dcterms:modified>
</cp:coreProperties>
</file>