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80" r:id="rId14"/>
    <p:sldId id="269" r:id="rId15"/>
    <p:sldId id="270" r:id="rId16"/>
    <p:sldId id="271" r:id="rId17"/>
    <p:sldId id="272" r:id="rId18"/>
    <p:sldId id="277" r:id="rId19"/>
    <p:sldId id="278" r:id="rId20"/>
    <p:sldId id="279"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4" autoAdjust="0"/>
  </p:normalViewPr>
  <p:slideViewPr>
    <p:cSldViewPr snapToGrid="0">
      <p:cViewPr varScale="1">
        <p:scale>
          <a:sx n="69" d="100"/>
          <a:sy n="69" d="100"/>
        </p:scale>
        <p:origin x="-78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file:///E:\DOKUMENTY_SZKO&#321;A\GIMNAZJUM\Wywiad_z_alkoholikiem.mp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24134" y="1280159"/>
            <a:ext cx="8361229" cy="3370217"/>
          </a:xfrm>
        </p:spPr>
        <p:txBody>
          <a:bodyPr/>
          <a:lstStyle/>
          <a:p>
            <a:pPr>
              <a:lnSpc>
                <a:spcPct val="150000"/>
              </a:lnSpc>
            </a:pPr>
            <a:r>
              <a:rPr lang="pl-PL" dirty="0" smtClean="0"/>
              <a:t/>
            </a:r>
            <a:br>
              <a:rPr lang="pl-PL" dirty="0" smtClean="0"/>
            </a:br>
            <a:r>
              <a:rPr lang="pl-PL" dirty="0" smtClean="0"/>
              <a:t/>
            </a:r>
            <a:br>
              <a:rPr lang="pl-PL" dirty="0" smtClean="0"/>
            </a:br>
            <a:r>
              <a:rPr lang="pl-PL" dirty="0" smtClean="0"/>
              <a:t/>
            </a:r>
            <a:br>
              <a:rPr lang="pl-PL" dirty="0" smtClean="0"/>
            </a:br>
            <a:endParaRPr lang="pl-PL" sz="4000" b="1" dirty="0"/>
          </a:p>
        </p:txBody>
      </p:sp>
      <p:sp>
        <p:nvSpPr>
          <p:cNvPr id="4" name="Podtytuł 3"/>
          <p:cNvSpPr>
            <a:spLocks noGrp="1"/>
          </p:cNvSpPr>
          <p:nvPr>
            <p:ph type="subTitle" idx="1"/>
          </p:nvPr>
        </p:nvSpPr>
        <p:spPr>
          <a:xfrm>
            <a:off x="1476103" y="1293223"/>
            <a:ext cx="9353005" cy="4232366"/>
          </a:xfrm>
        </p:spPr>
        <p:txBody>
          <a:bodyPr>
            <a:normAutofit fontScale="62500" lnSpcReduction="20000"/>
          </a:bodyPr>
          <a:lstStyle/>
          <a:p>
            <a:pPr>
              <a:lnSpc>
                <a:spcPct val="220000"/>
              </a:lnSpc>
            </a:pPr>
            <a:r>
              <a:rPr lang="pl-PL" sz="3600" b="1" dirty="0" smtClean="0"/>
              <a:t>Jak nie zmarnować swojego młodego życia  -  </a:t>
            </a:r>
          </a:p>
          <a:p>
            <a:pPr>
              <a:lnSpc>
                <a:spcPct val="220000"/>
              </a:lnSpc>
            </a:pPr>
            <a:r>
              <a:rPr lang="pl-PL" sz="3600" b="1" dirty="0" smtClean="0"/>
              <a:t>to co mi dzisiaj zagraża – czyli słów kilka o uzależnieniach .  </a:t>
            </a:r>
          </a:p>
          <a:p>
            <a:pPr>
              <a:lnSpc>
                <a:spcPct val="220000"/>
              </a:lnSpc>
            </a:pPr>
            <a:endParaRPr lang="pl-PL" sz="3600" b="1" dirty="0" smtClean="0"/>
          </a:p>
          <a:p>
            <a:endParaRPr lang="pl-PL" sz="2400" b="1" dirty="0" smtClean="0"/>
          </a:p>
          <a:p>
            <a:endParaRPr lang="pl-PL" sz="2400" b="1" dirty="0" smtClean="0"/>
          </a:p>
          <a:p>
            <a:endParaRPr lang="pl-PL" sz="2400" b="1" dirty="0" smtClean="0"/>
          </a:p>
          <a:p>
            <a:endParaRPr lang="pl-PL" sz="2400" b="1" dirty="0" smtClean="0"/>
          </a:p>
          <a:p>
            <a:endParaRPr lang="pl-PL" sz="2400" b="1" dirty="0" smtClean="0"/>
          </a:p>
          <a:p>
            <a:endParaRPr lang="pl-PL" sz="2400" b="1" dirty="0" smtClean="0"/>
          </a:p>
          <a:p>
            <a:endParaRPr lang="pl-PL" sz="2400" b="1" dirty="0" smtClean="0"/>
          </a:p>
          <a:p>
            <a:r>
              <a:rPr lang="pl-PL" sz="2400" b="1" dirty="0" smtClean="0"/>
              <a:t>                                                                                                                                                    Projekt gimnazjalny .</a:t>
            </a:r>
            <a:endParaRPr lang="pl-PL" dirty="0"/>
          </a:p>
        </p:txBody>
      </p:sp>
    </p:spTree>
    <p:extLst>
      <p:ext uri="{BB962C8B-B14F-4D97-AF65-F5344CB8AC3E}">
        <p14:creationId xmlns:p14="http://schemas.microsoft.com/office/powerpoint/2010/main" xmlns="" val="94568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27014" y="764299"/>
            <a:ext cx="9601200" cy="5615152"/>
          </a:xfrm>
        </p:spPr>
        <p:txBody>
          <a:bodyPr/>
          <a:lstStyle/>
          <a:p>
            <a:pPr algn="just"/>
            <a:r>
              <a:rPr lang="pl-PL" dirty="0"/>
              <a:t>Gdy objadanie staje się lekiem na całe zło, warto się na chwilę zatrzymać </a:t>
            </a:r>
            <a:r>
              <a:rPr lang="pl-PL" dirty="0" smtClean="0"/>
              <a:t>                          i </a:t>
            </a:r>
            <a:r>
              <a:rPr lang="pl-PL" dirty="0"/>
              <a:t>zastanowić, czy to co robimy jest faktycznie zwykłą ludzką potrzebą zaspokojenia głodu czy "sposobem" na poradzenie sobie z problemami.</a:t>
            </a:r>
          </a:p>
          <a:p>
            <a:pPr algn="just"/>
            <a:r>
              <a:rPr lang="pl-PL" sz="2400" b="1" dirty="0" smtClean="0">
                <a:solidFill>
                  <a:srgbClr val="FF0000"/>
                </a:solidFill>
              </a:rPr>
              <a:t>Przyczyny </a:t>
            </a:r>
            <a:r>
              <a:rPr lang="pl-PL" b="1" dirty="0" smtClean="0">
                <a:solidFill>
                  <a:srgbClr val="FF0000"/>
                </a:solidFill>
              </a:rPr>
              <a:t>:</a:t>
            </a:r>
            <a:endParaRPr lang="pl-PL" dirty="0">
              <a:solidFill>
                <a:srgbClr val="FF0000"/>
              </a:solidFill>
            </a:endParaRPr>
          </a:p>
          <a:p>
            <a:pPr algn="just"/>
            <a:r>
              <a:rPr lang="pl-PL" dirty="0"/>
              <a:t>Niskie poczucie wartości, strach przed odrzuceniem i niezaspokojone pragnienie akceptacji, które rodzą nieznośne poczucie bezsilności. Jedzenie już od najmłodszych lat kojarzy nam się z matczyną opieką, daje poczucie bezpieczeństwa, pomaga zapomnieć o problemie i wypełnić wewnętrzną pustkę.</a:t>
            </a:r>
          </a:p>
          <a:p>
            <a:pPr algn="just"/>
            <a:r>
              <a:rPr lang="pl-PL" dirty="0"/>
              <a:t>Brak umiejętności radzenia sobie z emocjami,  jedzenie pomaga rozładować narastające napięcie.</a:t>
            </a:r>
          </a:p>
          <a:p>
            <a:pPr algn="just"/>
            <a:r>
              <a:rPr lang="pl-PL" dirty="0"/>
              <a:t>Traktowanie jedzenia jako namiastki miłości, </a:t>
            </a:r>
            <a:r>
              <a:rPr lang="pl-PL" dirty="0" smtClean="0"/>
              <a:t>osoba która </a:t>
            </a:r>
            <a:r>
              <a:rPr lang="pl-PL" dirty="0"/>
              <a:t>czuje się niekochana je, </a:t>
            </a:r>
            <a:r>
              <a:rPr lang="pl-PL" dirty="0" smtClean="0"/>
              <a:t>  by </a:t>
            </a:r>
            <a:r>
              <a:rPr lang="pl-PL" dirty="0"/>
              <a:t>zrekompensować sobie samotność.</a:t>
            </a:r>
          </a:p>
          <a:p>
            <a:pPr algn="just"/>
            <a:r>
              <a:rPr lang="pl-PL" dirty="0"/>
              <a:t>Stany depresyjno-lękowe lub stres.</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xmlns="" val="3258958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Alkoholizm - młodość </a:t>
            </a:r>
            <a:r>
              <a:rPr lang="pl-PL" b="1" dirty="0" smtClean="0"/>
              <a:t>i wiek dorosły             w </a:t>
            </a:r>
            <a:r>
              <a:rPr lang="pl-PL" b="1" dirty="0"/>
              <a:t>szponach </a:t>
            </a:r>
            <a:r>
              <a:rPr lang="pl-PL" b="1" dirty="0" smtClean="0"/>
              <a:t>nałogu.</a:t>
            </a:r>
            <a:r>
              <a:rPr lang="pl-PL" b="1" dirty="0"/>
              <a:t/>
            </a:r>
            <a:br>
              <a:rPr lang="pl-PL" b="1" dirty="0"/>
            </a:br>
            <a:endParaRPr lang="pl-PL" dirty="0"/>
          </a:p>
        </p:txBody>
      </p:sp>
      <p:pic>
        <p:nvPicPr>
          <p:cNvPr id="10" name="Symbol zastępczy zawartości 9"/>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371600" y="2291254"/>
            <a:ext cx="4993451" cy="3947339"/>
          </a:xfrm>
        </p:spPr>
      </p:pic>
      <p:pic>
        <p:nvPicPr>
          <p:cNvPr id="11" name="Symbol zastępczy zawartości 10"/>
          <p:cNvPicPr>
            <a:picLocks noGrp="1" noChangeAspect="1"/>
          </p:cNvPicPr>
          <p:nvPr>
            <p:ph sz="half" idx="2"/>
          </p:nvPr>
        </p:nvPicPr>
        <p:blipFill>
          <a:blip r:embed="rId3">
            <a:extLst>
              <a:ext uri="{28A0092B-C50C-407E-A947-70E740481C1C}">
                <a14:useLocalDpi xmlns:a14="http://schemas.microsoft.com/office/drawing/2010/main" xmlns="" val="0"/>
              </a:ext>
            </a:extLst>
          </a:blip>
          <a:stretch>
            <a:fillRect/>
          </a:stretch>
        </p:blipFill>
        <p:spPr>
          <a:xfrm>
            <a:off x="6365051" y="2291254"/>
            <a:ext cx="5269901" cy="3947339"/>
          </a:xfrm>
        </p:spPr>
      </p:pic>
    </p:spTree>
    <p:extLst>
      <p:ext uri="{BB962C8B-B14F-4D97-AF65-F5344CB8AC3E}">
        <p14:creationId xmlns:p14="http://schemas.microsoft.com/office/powerpoint/2010/main" xmlns="" val="3393910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71751" y="598081"/>
            <a:ext cx="9648497" cy="5661837"/>
          </a:xfrm>
        </p:spPr>
        <p:txBody>
          <a:bodyPr/>
          <a:lstStyle/>
          <a:p>
            <a:pPr algn="just"/>
            <a:r>
              <a:rPr lang="pl-PL" dirty="0"/>
              <a:t>Ponieważ, XXI wiek to czasy, gdzie młodość nie zna litości, a życie na każdym kroku podnosi nam poprzeczkę, motywując, aby funkcjonować zgodnie z teorią: </a:t>
            </a:r>
            <a:r>
              <a:rPr lang="pl-PL" dirty="0" smtClean="0"/>
              <a:t>                 więcej</a:t>
            </a:r>
            <a:r>
              <a:rPr lang="pl-PL" dirty="0"/>
              <a:t>, lepiej i intensywniej, coraz młodsze jednostki sięgają po alkohol, znajdując w nim ukojenie i relaks jakiego (z ich punktu widzenia) nic innego im nie da.</a:t>
            </a:r>
          </a:p>
          <a:p>
            <a:pPr algn="just"/>
            <a:r>
              <a:rPr lang="pl-PL" dirty="0"/>
              <a:t>Psychologiczne efekty spożycia alkoholu polegają na redukowaniu lęku i napięcia oraz zmianie nastroju, co często powoduje, że ludzie zaczynają mówić i robić rzeczy, których by normalnie nie zrobili.</a:t>
            </a:r>
          </a:p>
          <a:p>
            <a:pPr algn="just"/>
            <a:r>
              <a:rPr lang="pl-PL" dirty="0"/>
              <a:t>Im większa presja i brak wsparcia młodego człowieka, tym większa szansa</a:t>
            </a:r>
            <a:r>
              <a:rPr lang="pl-PL" dirty="0" smtClean="0"/>
              <a:t>,                     </a:t>
            </a:r>
            <a:r>
              <a:rPr lang="pl-PL" dirty="0"/>
              <a:t>że pozostawiony sam sobie, bez </a:t>
            </a:r>
            <a:r>
              <a:rPr lang="pl-PL" dirty="0" smtClean="0"/>
              <a:t>odpowiednich</a:t>
            </a:r>
            <a:r>
              <a:rPr lang="pl-PL" dirty="0" smtClean="0"/>
              <a:t> </a:t>
            </a:r>
            <a:r>
              <a:rPr lang="pl-PL" dirty="0"/>
              <a:t>wzorców do naśladowania, zacznie szukać ucieczki w alkoholu, imprezach i znajomych. Pamiętajmy, że wzorce </a:t>
            </a:r>
            <a:r>
              <a:rPr lang="pl-PL" dirty="0" smtClean="0"/>
              <a:t>,                 </a:t>
            </a:r>
            <a:r>
              <a:rPr lang="pl-PL" dirty="0"/>
              <a:t>które zostaną zaszczepione za młodu pozostaną później na lata. Jeśli nastolatek uzna, że jedynym sposobem poradzenia sobie z rzeczywistością jest alkohol, przeniesie ten sposób na dorosłe życie. Pierwsze wzloty i upadki, praca, studia, egzaminy, każdy powód i okazja stanie się idealna do uspokojenia nerwów kolejnym kieliszkiem. W dorosłym życiu alkohol staje się sposobem na dobrą zabawę, poderwanie kobiety czy relaks po pracy.  Z czasem to najlepszy (obłudny i fałszywy!) przyjaciel i towarzysz człowieka.</a:t>
            </a:r>
          </a:p>
        </p:txBody>
      </p:sp>
    </p:spTree>
    <p:extLst>
      <p:ext uri="{BB962C8B-B14F-4D97-AF65-F5344CB8AC3E}">
        <p14:creationId xmlns:p14="http://schemas.microsoft.com/office/powerpoint/2010/main" xmlns="" val="372616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235132"/>
            <a:ext cx="9601200" cy="627017"/>
          </a:xfrm>
        </p:spPr>
        <p:txBody>
          <a:bodyPr>
            <a:normAutofit fontScale="90000"/>
          </a:bodyPr>
          <a:lstStyle/>
          <a:p>
            <a:pPr algn="ctr"/>
            <a:r>
              <a:rPr lang="pl-PL" sz="2400" b="1" dirty="0" smtClean="0"/>
              <a:t>Popatrz i posłuchaj …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r>
              <a:rPr lang="pl-PL" sz="2400" b="1" dirty="0" smtClean="0"/>
              <a:t>Wyciągnij wnioski i zastosuj … </a:t>
            </a:r>
            <a:endParaRPr lang="pl-PL" sz="2400" b="1" dirty="0"/>
          </a:p>
        </p:txBody>
      </p:sp>
      <p:pic>
        <p:nvPicPr>
          <p:cNvPr id="4" name="Wywiad_z_alkoholikiem.mp4">
            <a:hlinkClick r:id="" action="ppaction://media"/>
          </p:cNvPr>
          <p:cNvPicPr>
            <a:picLocks noGrp="1" noRot="1" noChangeAspect="1"/>
          </p:cNvPicPr>
          <p:nvPr>
            <p:ph idx="1"/>
            <a:videoFile r:link="rId1"/>
          </p:nvPr>
        </p:nvPicPr>
        <p:blipFill>
          <a:blip r:embed="rId3"/>
          <a:stretch>
            <a:fillRect/>
          </a:stretch>
        </p:blipFill>
        <p:spPr>
          <a:xfrm>
            <a:off x="966651" y="692331"/>
            <a:ext cx="10998925" cy="534270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b="1" dirty="0"/>
              <a:t>Narkotyki - trawka i co </a:t>
            </a:r>
            <a:r>
              <a:rPr lang="pl-PL" b="1" dirty="0" smtClean="0"/>
              <a:t>dalej </a:t>
            </a:r>
            <a:r>
              <a:rPr lang="pl-PL" b="1" dirty="0" smtClean="0"/>
              <a:t> ???</a:t>
            </a:r>
            <a:endParaRPr lang="pl-PL" dirty="0"/>
          </a:p>
        </p:txBody>
      </p:sp>
      <p:pic>
        <p:nvPicPr>
          <p:cNvPr id="7" name="Symbol zastępczy zawartości 6"/>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371600" y="2596347"/>
            <a:ext cx="4885011" cy="3814963"/>
          </a:xfrm>
        </p:spPr>
      </p:pic>
      <p:pic>
        <p:nvPicPr>
          <p:cNvPr id="8" name="Symbol zastępczy zawartości 7"/>
          <p:cNvPicPr>
            <a:picLocks noGrp="1" noChangeAspect="1"/>
          </p:cNvPicPr>
          <p:nvPr>
            <p:ph sz="half" idx="2"/>
          </p:nvPr>
        </p:nvPicPr>
        <p:blipFill>
          <a:blip r:embed="rId3">
            <a:extLst>
              <a:ext uri="{28A0092B-C50C-407E-A947-70E740481C1C}">
                <a14:useLocalDpi xmlns:a14="http://schemas.microsoft.com/office/drawing/2010/main" xmlns="" val="0"/>
              </a:ext>
            </a:extLst>
          </a:blip>
          <a:stretch>
            <a:fillRect/>
          </a:stretch>
        </p:blipFill>
        <p:spPr>
          <a:xfrm>
            <a:off x="6256610" y="2596347"/>
            <a:ext cx="4947417" cy="3814963"/>
          </a:xfrm>
        </p:spPr>
      </p:pic>
    </p:spTree>
    <p:extLst>
      <p:ext uri="{BB962C8B-B14F-4D97-AF65-F5344CB8AC3E}">
        <p14:creationId xmlns:p14="http://schemas.microsoft.com/office/powerpoint/2010/main" xmlns="" val="3290583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304799"/>
            <a:ext cx="9601200" cy="6138041"/>
          </a:xfrm>
        </p:spPr>
        <p:txBody>
          <a:bodyPr>
            <a:normAutofit/>
          </a:bodyPr>
          <a:lstStyle/>
          <a:p>
            <a:pPr algn="just"/>
            <a:endParaRPr lang="pl-PL" dirty="0" smtClean="0"/>
          </a:p>
          <a:p>
            <a:pPr algn="just"/>
            <a:r>
              <a:rPr lang="pl-PL" b="1" dirty="0" smtClean="0"/>
              <a:t>Trawka</a:t>
            </a:r>
            <a:r>
              <a:rPr lang="pl-PL" dirty="0" smtClean="0"/>
              <a:t> - </a:t>
            </a:r>
            <a:r>
              <a:rPr lang="pl-PL" dirty="0"/>
              <a:t>zakłada się, że to statystycznie najczęściej przyjmowana narkotyczna substancja odurzająca. Co gorsze, najłatwiej ją "uzyskać" lub kupić dla użytku własnego. Na jej temat krąży niesamowicie wiele teorii, od tych prozdrowotnych po te silnie uzależniające. Gdzie leży </a:t>
            </a:r>
            <a:r>
              <a:rPr lang="pl-PL" dirty="0" smtClean="0"/>
              <a:t>prawda ?. </a:t>
            </a:r>
            <a:r>
              <a:rPr lang="pl-PL" dirty="0"/>
              <a:t>Trudno </a:t>
            </a:r>
            <a:r>
              <a:rPr lang="pl-PL" dirty="0" smtClean="0"/>
              <a:t>ją</a:t>
            </a:r>
            <a:r>
              <a:rPr lang="pl-PL" dirty="0" smtClean="0"/>
              <a:t> </a:t>
            </a:r>
            <a:r>
              <a:rPr lang="pl-PL" dirty="0"/>
              <a:t>jednoznacznie </a:t>
            </a:r>
            <a:r>
              <a:rPr lang="pl-PL" dirty="0" smtClean="0"/>
              <a:t>określić.</a:t>
            </a:r>
            <a:endParaRPr lang="pl-PL" dirty="0"/>
          </a:p>
          <a:p>
            <a:pPr algn="just"/>
            <a:r>
              <a:rPr lang="pl-PL" dirty="0"/>
              <a:t>To co pewne, to fakt, iż jak na narkotyk </a:t>
            </a:r>
            <a:r>
              <a:rPr lang="pl-PL" dirty="0" smtClean="0"/>
              <a:t>przystało - </a:t>
            </a:r>
            <a:r>
              <a:rPr lang="pl-PL" dirty="0"/>
              <a:t>uzależnia. Przyjmowana regularnie z czasem dla efektu zwiększa się dawki, aby dał należyty efekt. Nie oszukujmy się, od trawki się zaczyna, a to czy się na niej skończy , czy rozwinie w potrzebę zwiększenia wrażeń i bodźców, a co za tym idzie zażycia np. kokainy. I tu powstaje błędne koło uzależnienia. Niby nic, a bez niego funkcjonować nie sposób, a wrażeń wciąż za mało.</a:t>
            </a:r>
          </a:p>
          <a:p>
            <a:pPr algn="just"/>
            <a:r>
              <a:rPr lang="pl-PL" dirty="0"/>
              <a:t>Po odstawieniu marihuany po długotrwałym paleniu pojawia się specyficzny zespół abstynencyjny (podobny do uzależnienia od innych używek): ciągłe rozdrażnienie, senność lub bezsenność, bóle głowy, utrata chęci życia, spadek aktywności życiowej, obniżenie nastroju, zaburzone odczuwanie </a:t>
            </a:r>
            <a:r>
              <a:rPr lang="pl-PL" dirty="0" smtClean="0"/>
              <a:t>przyjemności. Trzeźwość </a:t>
            </a:r>
            <a:r>
              <a:rPr lang="pl-PL" dirty="0"/>
              <a:t>umysłu staje się nie do zniesienia, a świat nie do zaakceptowania.</a:t>
            </a:r>
          </a:p>
          <a:p>
            <a:pPr algn="just"/>
            <a:endParaRPr lang="pl-PL" dirty="0"/>
          </a:p>
        </p:txBody>
      </p:sp>
    </p:spTree>
    <p:extLst>
      <p:ext uri="{BB962C8B-B14F-4D97-AF65-F5344CB8AC3E}">
        <p14:creationId xmlns:p14="http://schemas.microsoft.com/office/powerpoint/2010/main" xmlns="" val="3681305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Cyberprzestrzeń - komputer, </a:t>
            </a:r>
            <a:r>
              <a:rPr lang="pl-PL" b="1" dirty="0" smtClean="0"/>
              <a:t>                   komórka</a:t>
            </a:r>
            <a:r>
              <a:rPr lang="pl-PL" b="1" dirty="0"/>
              <a:t>, </a:t>
            </a:r>
            <a:r>
              <a:rPr lang="pl-PL" b="1" dirty="0" smtClean="0"/>
              <a:t>konsola.</a:t>
            </a:r>
            <a:r>
              <a:rPr lang="pl-PL" b="1" dirty="0"/>
              <a:t/>
            </a:r>
            <a:br>
              <a:rPr lang="pl-PL" b="1" dirty="0"/>
            </a:br>
            <a:r>
              <a:rPr lang="pl-PL" dirty="0"/>
              <a:t/>
            </a:r>
            <a:br>
              <a:rPr lang="pl-PL" dirty="0"/>
            </a:br>
            <a:endParaRPr lang="pl-PL" dirty="0"/>
          </a:p>
        </p:txBody>
      </p:sp>
      <p:pic>
        <p:nvPicPr>
          <p:cNvPr id="6" name="Symbol zastępczy zawartości 5"/>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206062" y="2596347"/>
            <a:ext cx="4966138" cy="3531184"/>
          </a:xfrm>
        </p:spPr>
      </p:pic>
      <p:pic>
        <p:nvPicPr>
          <p:cNvPr id="7" name="Symbol zastępczy zawartości 6"/>
          <p:cNvPicPr>
            <a:picLocks noGrp="1" noChangeAspect="1"/>
          </p:cNvPicPr>
          <p:nvPr>
            <p:ph sz="half" idx="2"/>
          </p:nvPr>
        </p:nvPicPr>
        <p:blipFill>
          <a:blip r:embed="rId3">
            <a:extLst>
              <a:ext uri="{28A0092B-C50C-407E-A947-70E740481C1C}">
                <a14:useLocalDpi xmlns:a14="http://schemas.microsoft.com/office/drawing/2010/main" xmlns="" val="0"/>
              </a:ext>
            </a:extLst>
          </a:blip>
          <a:stretch>
            <a:fillRect/>
          </a:stretch>
        </p:blipFill>
        <p:spPr>
          <a:xfrm>
            <a:off x="6172201" y="2596347"/>
            <a:ext cx="5189482" cy="3531184"/>
          </a:xfrm>
        </p:spPr>
      </p:pic>
    </p:spTree>
    <p:extLst>
      <p:ext uri="{BB962C8B-B14F-4D97-AF65-F5344CB8AC3E}">
        <p14:creationId xmlns:p14="http://schemas.microsoft.com/office/powerpoint/2010/main" xmlns="" val="683900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1371600" y="157656"/>
            <a:ext cx="9601200" cy="5854262"/>
          </a:xfrm>
        </p:spPr>
        <p:txBody>
          <a:bodyPr>
            <a:normAutofit/>
          </a:bodyPr>
          <a:lstStyle/>
          <a:p>
            <a:endParaRPr lang="pl-PL" dirty="0" smtClean="0"/>
          </a:p>
          <a:p>
            <a:pPr algn="just"/>
            <a:r>
              <a:rPr lang="pl-PL" dirty="0" smtClean="0"/>
              <a:t>Problemy </a:t>
            </a:r>
            <a:r>
              <a:rPr lang="pl-PL" dirty="0"/>
              <a:t>wynikające z korzystania z komputera są przez jednych wyolbrzymiane, przez innych nie doceniane, a dla większości stanowią niezrozumiałą abstrakcję.</a:t>
            </a:r>
          </a:p>
          <a:p>
            <a:pPr algn="just"/>
            <a:r>
              <a:rPr lang="pl-PL" dirty="0"/>
              <a:t>Przesiadywanie przed komputerem, w porównaniu z innymi mogącymi spowodować </a:t>
            </a:r>
            <a:r>
              <a:rPr lang="pl-PL" dirty="0" smtClean="0"/>
              <a:t>uzależnienie, </a:t>
            </a:r>
            <a:r>
              <a:rPr lang="pl-PL" dirty="0"/>
              <a:t>takimi jak picie alkoholu czy palenie papierosów, nie jest zasadniczo spostrzegane jako zachowanie negatywne. Człowiek uzależnia się nie od maszyny, tylko od swoich psychicznych, emocjonalnych stanów jakie powstają w nim na skutek własnej działalności realizowanej dzięki komputerowi i przez komputer. </a:t>
            </a:r>
            <a:r>
              <a:rPr lang="pl-PL" dirty="0" smtClean="0"/>
              <a:t>                           I </a:t>
            </a:r>
            <a:r>
              <a:rPr lang="pl-PL" dirty="0"/>
              <a:t>tak np. miłośnik gier komputerowych może uzależnić się od stanu skoncentrowanego silnego pobudzenia grą, emocjonalnego "odpłynięcia" i poczucia satysfakcji z wygranej.</a:t>
            </a:r>
          </a:p>
          <a:p>
            <a:pPr algn="just"/>
            <a:r>
              <a:rPr lang="pl-PL" dirty="0"/>
              <a:t>Gdy komputerowe, ponieważ temu najczęściej </a:t>
            </a:r>
            <a:r>
              <a:rPr lang="pl-PL" dirty="0" smtClean="0"/>
              <a:t>się </a:t>
            </a:r>
            <a:r>
              <a:rPr lang="pl-PL" dirty="0"/>
              <a:t>oddają, stwarzają zachwiany wizerunek rzeczywistości. Może być to również swoistą ucieczka od tego co człowieka otacza, wynikające np. z faktu, iż sobie z nią zwyczajnie nie radzi. Cyberuzależnienie jest szczególnie niebezpieczne, gdy człowiek coraz gorzej sobie radzi z prawdziwym światem - normalne życie budzi lęk, strach</a:t>
            </a:r>
            <a:r>
              <a:rPr lang="pl-PL" dirty="0" smtClean="0"/>
              <a:t>, agresję</a:t>
            </a:r>
            <a:r>
              <a:rPr lang="pl-PL" dirty="0"/>
              <a:t>, odcięcie od otoczenia, znajomych i zdrowych relacji międzyludzkich. </a:t>
            </a:r>
            <a:r>
              <a:rPr lang="pl-PL" dirty="0" smtClean="0"/>
              <a:t>W konsekwencji                   </a:t>
            </a:r>
            <a:r>
              <a:rPr lang="pl-PL" dirty="0"/>
              <a:t>w </a:t>
            </a:r>
            <a:r>
              <a:rPr lang="pl-PL" dirty="0" smtClean="0"/>
              <a:t>zależności </a:t>
            </a:r>
            <a:r>
              <a:rPr lang="pl-PL" dirty="0"/>
              <a:t>od nasilenia może skutkować </a:t>
            </a:r>
            <a:r>
              <a:rPr lang="pl-PL" dirty="0" smtClean="0"/>
              <a:t>depresją i lekami. </a:t>
            </a:r>
            <a:endParaRPr lang="pl-PL" dirty="0"/>
          </a:p>
        </p:txBody>
      </p:sp>
    </p:spTree>
    <p:extLst>
      <p:ext uri="{BB962C8B-B14F-4D97-AF65-F5344CB8AC3E}">
        <p14:creationId xmlns:p14="http://schemas.microsoft.com/office/powerpoint/2010/main" xmlns="" val="1755585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b="1" dirty="0"/>
              <a:t>Zakupoholizm </a:t>
            </a:r>
            <a:r>
              <a:rPr lang="pl-PL" b="1" dirty="0" smtClean="0"/>
              <a:t>– chęć posiadania -  nowe </a:t>
            </a:r>
            <a:r>
              <a:rPr lang="pl-PL" b="1" dirty="0" smtClean="0"/>
              <a:t>uzależnienie.</a:t>
            </a:r>
            <a:endParaRPr lang="pl-PL" dirty="0"/>
          </a:p>
        </p:txBody>
      </p:sp>
      <p:pic>
        <p:nvPicPr>
          <p:cNvPr id="7" name="Symbol zastępczy zawartości 6"/>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120890" y="2237015"/>
            <a:ext cx="4941175" cy="3545928"/>
          </a:xfrm>
        </p:spPr>
      </p:pic>
      <p:pic>
        <p:nvPicPr>
          <p:cNvPr id="8" name="Symbol zastępczy zawartości 7"/>
          <p:cNvPicPr>
            <a:picLocks noGrp="1" noChangeAspect="1"/>
          </p:cNvPicPr>
          <p:nvPr>
            <p:ph sz="half" idx="2"/>
          </p:nvPr>
        </p:nvPicPr>
        <p:blipFill>
          <a:blip r:embed="rId3">
            <a:extLst>
              <a:ext uri="{28A0092B-C50C-407E-A947-70E740481C1C}">
                <a14:useLocalDpi xmlns:a14="http://schemas.microsoft.com/office/drawing/2010/main" xmlns="" val="0"/>
              </a:ext>
            </a:extLst>
          </a:blip>
          <a:stretch>
            <a:fillRect/>
          </a:stretch>
        </p:blipFill>
        <p:spPr>
          <a:xfrm>
            <a:off x="6075128" y="2223952"/>
            <a:ext cx="5016700" cy="3545928"/>
          </a:xfrm>
        </p:spPr>
      </p:pic>
    </p:spTree>
    <p:extLst>
      <p:ext uri="{BB962C8B-B14F-4D97-AF65-F5344CB8AC3E}">
        <p14:creationId xmlns:p14="http://schemas.microsoft.com/office/powerpoint/2010/main" xmlns="" val="673804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1371600" y="262759"/>
            <a:ext cx="9601200" cy="6001407"/>
          </a:xfrm>
        </p:spPr>
        <p:txBody>
          <a:bodyPr>
            <a:normAutofit fontScale="92500" lnSpcReduction="10000"/>
          </a:bodyPr>
          <a:lstStyle/>
          <a:p>
            <a:pPr algn="just"/>
            <a:endParaRPr lang="pl-PL" dirty="0" smtClean="0"/>
          </a:p>
          <a:p>
            <a:pPr algn="just"/>
            <a:r>
              <a:rPr lang="pl-PL" dirty="0" smtClean="0"/>
              <a:t>To </a:t>
            </a:r>
            <a:r>
              <a:rPr lang="pl-PL" dirty="0"/>
              <a:t>stosunkowo nowa forma uzależnienia, która objawia się nieustanną potrzebą kupowania i to nawet tych rzeczy, których się wcale nie potrzebuje.</a:t>
            </a:r>
          </a:p>
          <a:p>
            <a:pPr algn="just"/>
            <a:r>
              <a:rPr lang="pl-PL" dirty="0" smtClean="0"/>
              <a:t>Zwykła, </a:t>
            </a:r>
            <a:r>
              <a:rPr lang="pl-PL" dirty="0"/>
              <a:t>prosta czynność przeistacza się wręcz w obsesję. Sklepowe nowości, a także towarzysząca każdorazowym zakupom euforia i stan uniesienia, jest na tyle kusząca, </a:t>
            </a:r>
            <a:r>
              <a:rPr lang="pl-PL" dirty="0" smtClean="0"/>
              <a:t>             że </a:t>
            </a:r>
            <a:r>
              <a:rPr lang="pl-PL" dirty="0"/>
              <a:t>nieustannie się do tego wraca. Czynność powtarza się zastraszająco często</a:t>
            </a:r>
            <a:r>
              <a:rPr lang="pl-PL" dirty="0" smtClean="0"/>
              <a:t>.     </a:t>
            </a:r>
            <a:r>
              <a:rPr lang="pl-PL" dirty="0"/>
              <a:t>Przeradza się w obsesję ciągłego bycia w sklepach i nieustannego pozyskiwania nowych dóbr, czy produktów. W przypadku, gdy nie można dokonać zakupów odczuwa się złość, rozżalenie, a nawet nie można zapanować nad swoimi emocjami.</a:t>
            </a:r>
          </a:p>
          <a:p>
            <a:pPr algn="just"/>
            <a:r>
              <a:rPr lang="pl-PL" dirty="0"/>
              <a:t>Zwykle jej "ofiarą" padają osoby o niskim poziomie własnej wartości, które zakupy traktują jak rekompensatę za krzywdy wyrządzone przez innych ludzi, szczególnie jeśli markowe przedmioty to priorytet. Zakupoholicy są w stanie wydać ostatnią złotówkę</a:t>
            </a:r>
            <a:r>
              <a:rPr lang="pl-PL" dirty="0" smtClean="0"/>
              <a:t>,           </a:t>
            </a:r>
            <a:r>
              <a:rPr lang="pl-PL" dirty="0"/>
              <a:t>nie zdając sobie sprawy z konsekwencji swojego zachowania.</a:t>
            </a:r>
          </a:p>
          <a:p>
            <a:pPr algn="just"/>
            <a:r>
              <a:rPr lang="pl-PL" dirty="0"/>
              <a:t>Ta przypadłość, którą potocznie określa się manią zakupów, bardzo utrudnia życie. Nieustannie bowiem myśli się o tym, codziennie nawet odwiedza butiki, czy hale sklepowe i wydaje pieniądze, zupełnie niepotrzebnie. Bowiem kiedyś naszego potrzeby kończą się, ale uzależnieni wcale umiaru nie znają. </a:t>
            </a:r>
            <a:r>
              <a:rPr lang="pl-PL" dirty="0" smtClean="0"/>
              <a:t>Trudno przestać</a:t>
            </a:r>
            <a:r>
              <a:rPr lang="pl-PL" dirty="0"/>
              <a:t>, bo czemu zrezygnować z tak wielkiej przyjemności, z czynności, która sprawia, że </a:t>
            </a:r>
            <a:r>
              <a:rPr lang="pl-PL" dirty="0" smtClean="0"/>
              <a:t>poprawia           się nam humor ?. </a:t>
            </a:r>
            <a:r>
              <a:rPr lang="pl-PL" dirty="0"/>
              <a:t>Opamiętanie przychodzi dopiero wtedy, gdy sytuacja całkowicie wymyka się spod kontroli, kiedy normalne życie już nie jest </a:t>
            </a:r>
            <a:r>
              <a:rPr lang="pl-PL" dirty="0" smtClean="0"/>
              <a:t>możliwe</a:t>
            </a:r>
            <a:r>
              <a:rPr lang="pl-PL" dirty="0" smtClean="0"/>
              <a:t>.</a:t>
            </a:r>
            <a:endParaRPr lang="pl-PL" dirty="0"/>
          </a:p>
          <a:p>
            <a:pPr marL="0" indent="0">
              <a:buNone/>
            </a:pPr>
            <a:endParaRPr lang="pl-PL" dirty="0"/>
          </a:p>
        </p:txBody>
      </p:sp>
    </p:spTree>
    <p:extLst>
      <p:ext uri="{BB962C8B-B14F-4D97-AF65-F5344CB8AC3E}">
        <p14:creationId xmlns:p14="http://schemas.microsoft.com/office/powerpoint/2010/main" xmlns="" val="159010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t>
            </a:r>
            <a:r>
              <a:rPr lang="pl-PL" b="1" dirty="0"/>
              <a:t>CO TO JEST UZALEŻNIENIE </a:t>
            </a:r>
            <a:r>
              <a:rPr lang="pl-PL" b="1" dirty="0" smtClean="0"/>
              <a:t> ?</a:t>
            </a:r>
            <a:endParaRPr lang="pl-PL" b="1" dirty="0"/>
          </a:p>
        </p:txBody>
      </p:sp>
      <p:sp>
        <p:nvSpPr>
          <p:cNvPr id="3" name="Symbol zastępczy zawartości 2"/>
          <p:cNvSpPr>
            <a:spLocks noGrp="1"/>
          </p:cNvSpPr>
          <p:nvPr>
            <p:ph idx="1"/>
          </p:nvPr>
        </p:nvSpPr>
        <p:spPr/>
        <p:txBody>
          <a:bodyPr/>
          <a:lstStyle/>
          <a:p>
            <a:pPr algn="just"/>
            <a:r>
              <a:rPr lang="pl-PL" b="1" dirty="0"/>
              <a:t>Uzależnienie</a:t>
            </a:r>
            <a:r>
              <a:rPr lang="pl-PL" dirty="0"/>
              <a:t> – to nabyty stan zaburzenia zdrowia psychicznego i fizycznego</a:t>
            </a:r>
            <a:r>
              <a:rPr lang="pl-PL" dirty="0" smtClean="0"/>
              <a:t>,                 </a:t>
            </a:r>
            <a:r>
              <a:rPr lang="pl-PL" dirty="0"/>
              <a:t>który charakteryzuje się okresowym lub stałym przymusem wykonywania określonej czynności lub zażywania psychoaktywnej </a:t>
            </a:r>
            <a:r>
              <a:rPr lang="pl-PL"/>
              <a:t>substancji </a:t>
            </a:r>
            <a:r>
              <a:rPr lang="pl-PL" smtClean="0"/>
              <a:t>chemicznej.</a:t>
            </a:r>
            <a:endParaRPr lang="pl-PL" dirty="0" smtClean="0"/>
          </a:p>
          <a:p>
            <a:pPr algn="just"/>
            <a:endParaRPr lang="pl-PL" dirty="0"/>
          </a:p>
          <a:p>
            <a:pPr algn="just"/>
            <a:r>
              <a:rPr lang="pl-PL" dirty="0"/>
              <a:t>Uzależnić można się dosłownie od wszystkiego</a:t>
            </a:r>
            <a:r>
              <a:rPr lang="pl-PL" dirty="0" smtClean="0"/>
              <a:t>.</a:t>
            </a:r>
          </a:p>
          <a:p>
            <a:pPr algn="just"/>
            <a:endParaRPr lang="pl-PL" dirty="0"/>
          </a:p>
          <a:p>
            <a:pPr algn="just"/>
            <a:r>
              <a:rPr lang="pl-PL" dirty="0"/>
              <a:t>Łatwo jest się w nie </a:t>
            </a:r>
            <a:r>
              <a:rPr lang="pl-PL" dirty="0" smtClean="0"/>
              <a:t>wciągnąć </a:t>
            </a:r>
            <a:r>
              <a:rPr lang="pl-PL" dirty="0"/>
              <a:t>lecz potem trudno jest z nich </a:t>
            </a:r>
            <a:r>
              <a:rPr lang="pl-PL" dirty="0" smtClean="0"/>
              <a:t>wyjść. </a:t>
            </a:r>
            <a:endParaRPr lang="pl-PL" dirty="0"/>
          </a:p>
        </p:txBody>
      </p:sp>
    </p:spTree>
    <p:extLst>
      <p:ext uri="{BB962C8B-B14F-4D97-AF65-F5344CB8AC3E}">
        <p14:creationId xmlns:p14="http://schemas.microsoft.com/office/powerpoint/2010/main" xmlns="" val="1844908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pPr algn="ctr"/>
            <a:r>
              <a:rPr lang="pl-PL" b="1" dirty="0"/>
              <a:t>JAK </a:t>
            </a:r>
            <a:r>
              <a:rPr lang="pl-PL" b="1" dirty="0" smtClean="0"/>
              <a:t>UNIKAĆ UZALEŻNIEŃ ??? </a:t>
            </a:r>
            <a:endParaRPr lang="pl-PL" b="1" dirty="0"/>
          </a:p>
        </p:txBody>
      </p:sp>
      <p:sp>
        <p:nvSpPr>
          <p:cNvPr id="6" name="Symbol zastępczy zawartości 5"/>
          <p:cNvSpPr>
            <a:spLocks noGrp="1"/>
          </p:cNvSpPr>
          <p:nvPr>
            <p:ph idx="1"/>
          </p:nvPr>
        </p:nvSpPr>
        <p:spPr>
          <a:xfrm>
            <a:off x="992776" y="1428750"/>
            <a:ext cx="10868297" cy="5334000"/>
          </a:xfrm>
        </p:spPr>
        <p:txBody>
          <a:bodyPr>
            <a:normAutofit/>
          </a:bodyPr>
          <a:lstStyle/>
          <a:p>
            <a:pPr algn="just"/>
            <a:r>
              <a:rPr lang="pl-PL" b="1" dirty="0">
                <a:solidFill>
                  <a:srgbClr val="FF0000"/>
                </a:solidFill>
              </a:rPr>
              <a:t>1. Znajdź zdrowe sposoby na radzenie sobie ze </a:t>
            </a:r>
            <a:r>
              <a:rPr lang="pl-PL" b="1" dirty="0" smtClean="0">
                <a:solidFill>
                  <a:srgbClr val="FF0000"/>
                </a:solidFill>
              </a:rPr>
              <a:t>stresem.</a:t>
            </a:r>
            <a:endParaRPr lang="pl-PL" dirty="0">
              <a:solidFill>
                <a:srgbClr val="FF0000"/>
              </a:solidFill>
            </a:endParaRPr>
          </a:p>
          <a:p>
            <a:pPr algn="just"/>
            <a:r>
              <a:rPr lang="pl-PL" dirty="0"/>
              <a:t>Uzależnieniowe nawyki są sposobem, żeby radzić sobie z napięciem, wynikającym ze stresu. Jest to jednak tymczasowe rozwiązanie. Skuteczniejsze i zdrowsze są </a:t>
            </a:r>
            <a:r>
              <a:rPr lang="pl-PL" b="1" dirty="0"/>
              <a:t>ćwiczenia </a:t>
            </a:r>
            <a:r>
              <a:rPr lang="pl-PL" b="1" dirty="0" smtClean="0"/>
              <a:t>fizyczne,</a:t>
            </a:r>
            <a:r>
              <a:rPr lang="pl-PL" dirty="0"/>
              <a:t> </a:t>
            </a:r>
            <a:r>
              <a:rPr lang="pl-PL" dirty="0" smtClean="0"/>
              <a:t>odpoczynek</a:t>
            </a:r>
            <a:r>
              <a:rPr lang="pl-PL" dirty="0" smtClean="0"/>
              <a:t>, </a:t>
            </a:r>
            <a:r>
              <a:rPr lang="pl-PL" dirty="0"/>
              <a:t>praktyki oddechowe, </a:t>
            </a:r>
            <a:r>
              <a:rPr lang="pl-PL" dirty="0" smtClean="0"/>
              <a:t>psychoterapia. </a:t>
            </a:r>
            <a:endParaRPr lang="pl-PL" dirty="0"/>
          </a:p>
          <a:p>
            <a:pPr algn="just"/>
            <a:r>
              <a:rPr lang="pl-PL" b="1" dirty="0">
                <a:solidFill>
                  <a:srgbClr val="FF0000"/>
                </a:solidFill>
              </a:rPr>
              <a:t>2. Szukaj </a:t>
            </a:r>
            <a:r>
              <a:rPr lang="pl-PL" b="1" dirty="0" smtClean="0">
                <a:solidFill>
                  <a:srgbClr val="FF0000"/>
                </a:solidFill>
              </a:rPr>
              <a:t>pomocy.</a:t>
            </a:r>
            <a:endParaRPr lang="pl-PL" dirty="0">
              <a:solidFill>
                <a:srgbClr val="FF0000"/>
              </a:solidFill>
            </a:endParaRPr>
          </a:p>
          <a:p>
            <a:pPr algn="just"/>
            <a:r>
              <a:rPr lang="pl-PL" dirty="0"/>
              <a:t>To zupełnie normalne i ludzkie, że doświadczamy w życiu trudności i czasem nie umiemy sobie </a:t>
            </a:r>
            <a:r>
              <a:rPr lang="pl-PL" dirty="0" smtClean="0"/>
              <a:t>  z </a:t>
            </a:r>
            <a:r>
              <a:rPr lang="pl-PL" dirty="0"/>
              <a:t>nimi poradzić. Odwagą jest przyznanie się do tego i zwrócenie </a:t>
            </a:r>
            <a:r>
              <a:rPr lang="pl-PL" dirty="0" smtClean="0"/>
              <a:t>się </a:t>
            </a:r>
            <a:r>
              <a:rPr lang="pl-PL" dirty="0"/>
              <a:t>o </a:t>
            </a:r>
            <a:r>
              <a:rPr lang="pl-PL" dirty="0" smtClean="0"/>
              <a:t>pomoc do odpowiednich osób i instytucji.</a:t>
            </a:r>
            <a:r>
              <a:rPr lang="pl-PL" b="1" dirty="0"/>
              <a:t> </a:t>
            </a:r>
            <a:r>
              <a:rPr lang="pl-PL" dirty="0"/>
              <a:t>Zajęcie się swoim zdrowiem psychicznym jest lepszym wyjściem niż popadanie w uzależnienia.</a:t>
            </a:r>
          </a:p>
          <a:p>
            <a:pPr algn="just"/>
            <a:r>
              <a:rPr lang="pl-PL" b="1" dirty="0">
                <a:solidFill>
                  <a:srgbClr val="FF0000"/>
                </a:solidFill>
              </a:rPr>
              <a:t>3. Żyj tak, aby być </a:t>
            </a:r>
            <a:r>
              <a:rPr lang="pl-PL" b="1" dirty="0" smtClean="0">
                <a:solidFill>
                  <a:srgbClr val="FF0000"/>
                </a:solidFill>
              </a:rPr>
              <a:t>szczęśliwym.</a:t>
            </a:r>
            <a:endParaRPr lang="pl-PL" dirty="0">
              <a:solidFill>
                <a:srgbClr val="FF0000"/>
              </a:solidFill>
            </a:endParaRPr>
          </a:p>
          <a:p>
            <a:pPr algn="just"/>
            <a:r>
              <a:rPr lang="pl-PL" dirty="0"/>
              <a:t>Jeśli w życiu podejmujemy wybory, które są dla nas korzystne, nie musimy </a:t>
            </a:r>
            <a:r>
              <a:rPr lang="pl-PL" dirty="0" smtClean="0"/>
              <a:t>wspomagać                    </a:t>
            </a:r>
            <a:r>
              <a:rPr lang="pl-PL" dirty="0"/>
              <a:t>się uzależnieniami. Sięgamy po nie, kiedy życie staje się dla nas zbyt ciężkie. A takie jest, </a:t>
            </a:r>
            <a:r>
              <a:rPr lang="pl-PL" dirty="0" smtClean="0"/>
              <a:t>               jeśli </a:t>
            </a:r>
            <a:r>
              <a:rPr lang="pl-PL" dirty="0"/>
              <a:t>nie żyjemy </a:t>
            </a:r>
            <a:r>
              <a:rPr lang="pl-PL" b="1" dirty="0"/>
              <a:t>w zgodzie ze sobą.</a:t>
            </a:r>
            <a:r>
              <a:rPr lang="pl-PL" dirty="0"/>
              <a:t> Jeśli najpierw </a:t>
            </a:r>
            <a:r>
              <a:rPr lang="pl-PL" dirty="0" smtClean="0"/>
              <a:t>poznasz </a:t>
            </a:r>
            <a:r>
              <a:rPr lang="pl-PL" dirty="0"/>
              <a:t>siebie, będziesz wiedział czego chcesz i znajdziesz w sobie odwagę, by po to sięgać, uzależnienia ci nie grożą.</a:t>
            </a:r>
          </a:p>
          <a:p>
            <a:pPr algn="just"/>
            <a:endParaRPr lang="pl-PL" dirty="0"/>
          </a:p>
        </p:txBody>
      </p:sp>
    </p:spTree>
    <p:extLst>
      <p:ext uri="{BB962C8B-B14F-4D97-AF65-F5344CB8AC3E}">
        <p14:creationId xmlns:p14="http://schemas.microsoft.com/office/powerpoint/2010/main" xmlns="" val="1598093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09897" y="248194"/>
            <a:ext cx="11181805" cy="6413863"/>
          </a:xfrm>
        </p:spPr>
        <p:txBody>
          <a:bodyPr>
            <a:normAutofit lnSpcReduction="10000"/>
          </a:bodyPr>
          <a:lstStyle/>
          <a:p>
            <a:pPr algn="ctr">
              <a:buNone/>
            </a:pPr>
            <a:r>
              <a:rPr lang="pl-PL" dirty="0" smtClean="0"/>
              <a:t>Projekt </a:t>
            </a:r>
            <a:r>
              <a:rPr lang="pl-PL" dirty="0" smtClean="0"/>
              <a:t>wykonany i zrealizowany przez uczniów naszej szkoły pod opieką </a:t>
            </a:r>
            <a:r>
              <a:rPr lang="pl-PL" dirty="0" smtClean="0"/>
              <a:t>Piotra </a:t>
            </a:r>
            <a:r>
              <a:rPr lang="pl-PL" dirty="0" smtClean="0"/>
              <a:t>Piejko </a:t>
            </a:r>
            <a:r>
              <a:rPr lang="pl-PL" dirty="0" smtClean="0"/>
              <a:t>.</a:t>
            </a:r>
            <a:endParaRPr lang="pl-PL" dirty="0" smtClean="0"/>
          </a:p>
          <a:p>
            <a:pPr algn="ctr">
              <a:buNone/>
            </a:pPr>
            <a:endParaRPr lang="pl-PL" dirty="0" smtClean="0"/>
          </a:p>
          <a:p>
            <a:pPr algn="ctr">
              <a:buNone/>
            </a:pPr>
            <a:r>
              <a:rPr lang="pl-PL" dirty="0" smtClean="0"/>
              <a:t>     Olaf Rabisz – 2 b </a:t>
            </a:r>
          </a:p>
          <a:p>
            <a:pPr algn="ctr">
              <a:buNone/>
            </a:pPr>
            <a:endParaRPr lang="pl-PL" dirty="0" smtClean="0"/>
          </a:p>
          <a:p>
            <a:pPr algn="ctr">
              <a:buNone/>
            </a:pPr>
            <a:r>
              <a:rPr lang="pl-PL" dirty="0" smtClean="0"/>
              <a:t>Dawida Załączkowski – 2 b  </a:t>
            </a:r>
          </a:p>
          <a:p>
            <a:pPr algn="ctr">
              <a:buNone/>
            </a:pPr>
            <a:endParaRPr lang="pl-PL" dirty="0" smtClean="0"/>
          </a:p>
          <a:p>
            <a:pPr algn="ctr">
              <a:buNone/>
            </a:pPr>
            <a:r>
              <a:rPr lang="pl-PL" dirty="0" smtClean="0"/>
              <a:t>Miłosz Drwięga – 2b </a:t>
            </a:r>
          </a:p>
          <a:p>
            <a:pPr algn="ctr">
              <a:buNone/>
            </a:pPr>
            <a:endParaRPr lang="pl-PL" dirty="0" smtClean="0"/>
          </a:p>
          <a:p>
            <a:pPr algn="ctr">
              <a:buNone/>
            </a:pPr>
            <a:r>
              <a:rPr lang="pl-PL" dirty="0" smtClean="0"/>
              <a:t>Kamila Materna – 2 b </a:t>
            </a:r>
          </a:p>
          <a:p>
            <a:pPr algn="ctr">
              <a:buNone/>
            </a:pPr>
            <a:endParaRPr lang="pl-PL" dirty="0" smtClean="0"/>
          </a:p>
          <a:p>
            <a:pPr algn="ctr">
              <a:buNone/>
            </a:pPr>
            <a:r>
              <a:rPr lang="pl-PL" dirty="0" smtClean="0"/>
              <a:t>Karolina Łonczyszyn – 2 b </a:t>
            </a:r>
          </a:p>
          <a:p>
            <a:pPr algn="ctr">
              <a:buNone/>
            </a:pPr>
            <a:endParaRPr lang="pl-PL" dirty="0" smtClean="0"/>
          </a:p>
          <a:p>
            <a:pPr algn="ctr">
              <a:buNone/>
            </a:pPr>
            <a:r>
              <a:rPr lang="pl-PL" dirty="0" smtClean="0"/>
              <a:t>Paweł Dąbrowskie – 2 d </a:t>
            </a:r>
          </a:p>
          <a:p>
            <a:pPr algn="ctr">
              <a:buNone/>
            </a:pPr>
            <a:endParaRPr lang="pl-PL" dirty="0" smtClean="0"/>
          </a:p>
          <a:p>
            <a:pPr algn="ctr">
              <a:buNone/>
            </a:pPr>
            <a:r>
              <a:rPr lang="pl-PL" dirty="0" smtClean="0"/>
              <a:t>Michał Kolbuch – 2d </a:t>
            </a:r>
          </a:p>
          <a:p>
            <a:pPr algn="ct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PODSTAWOWE RODZAJE </a:t>
            </a:r>
            <a:r>
              <a:rPr lang="pl-PL" dirty="0" smtClean="0"/>
              <a:t>UZALEŻNIEŃ : </a:t>
            </a:r>
            <a:endParaRPr lang="pl-PL" dirty="0"/>
          </a:p>
        </p:txBody>
      </p:sp>
      <p:sp>
        <p:nvSpPr>
          <p:cNvPr id="3" name="Symbol zastępczy zawartości 2"/>
          <p:cNvSpPr>
            <a:spLocks noGrp="1"/>
          </p:cNvSpPr>
          <p:nvPr>
            <p:ph idx="1"/>
          </p:nvPr>
        </p:nvSpPr>
        <p:spPr>
          <a:xfrm>
            <a:off x="1371600" y="1566041"/>
            <a:ext cx="9601200" cy="4897821"/>
          </a:xfrm>
        </p:spPr>
        <p:txBody>
          <a:bodyPr>
            <a:normAutofit fontScale="92500" lnSpcReduction="10000"/>
          </a:bodyPr>
          <a:lstStyle/>
          <a:p>
            <a:pPr algn="just"/>
            <a:r>
              <a:rPr lang="pl-PL" b="1" dirty="0" smtClean="0">
                <a:solidFill>
                  <a:srgbClr val="FF0000"/>
                </a:solidFill>
              </a:rPr>
              <a:t>Fizyczne : </a:t>
            </a:r>
            <a:endParaRPr lang="pl-PL" b="1" dirty="0">
              <a:solidFill>
                <a:srgbClr val="FF0000"/>
              </a:solidFill>
            </a:endParaRPr>
          </a:p>
          <a:p>
            <a:pPr algn="just"/>
            <a:r>
              <a:rPr lang="pl-PL" dirty="0"/>
              <a:t>uzależnienie charakteryzuje się silnym, trudnym do opanowania pociągiem do zażywania jakiejś substancji np. </a:t>
            </a:r>
            <a:r>
              <a:rPr lang="pl-PL" dirty="0" smtClean="0"/>
              <a:t>takiej </a:t>
            </a:r>
            <a:r>
              <a:rPr lang="pl-PL" dirty="0"/>
              <a:t>jak (alkohol, narkotyki, papierosy czy leki), która zmienia świadomość, a którą przyjmuje się bez względu na destrukcyjne </a:t>
            </a:r>
            <a:r>
              <a:rPr lang="pl-PL" dirty="0" smtClean="0"/>
              <a:t>skutki psychosomatyczne</a:t>
            </a:r>
            <a:r>
              <a:rPr lang="pl-PL" dirty="0"/>
              <a:t>, społeczne, a nawet duchowe. </a:t>
            </a:r>
          </a:p>
          <a:p>
            <a:pPr algn="just"/>
            <a:r>
              <a:rPr lang="pl-PL" b="1" dirty="0" smtClean="0">
                <a:solidFill>
                  <a:srgbClr val="FF0000"/>
                </a:solidFill>
              </a:rPr>
              <a:t>Psychiczne : </a:t>
            </a:r>
            <a:endParaRPr lang="pl-PL" b="1" dirty="0">
              <a:solidFill>
                <a:srgbClr val="FF0000"/>
              </a:solidFill>
            </a:endParaRPr>
          </a:p>
          <a:p>
            <a:pPr algn="just"/>
            <a:r>
              <a:rPr lang="pl-PL" dirty="0"/>
              <a:t>do tych uzależnień możemy zaliczyć takie jak: praca, </a:t>
            </a:r>
            <a:r>
              <a:rPr lang="pl-PL" dirty="0" err="1"/>
              <a:t>internet</a:t>
            </a:r>
            <a:r>
              <a:rPr lang="pl-PL" dirty="0"/>
              <a:t>, telewizor, hazard, </a:t>
            </a:r>
            <a:r>
              <a:rPr lang="pl-PL" dirty="0" smtClean="0"/>
              <a:t>                   gry </a:t>
            </a:r>
            <a:r>
              <a:rPr lang="pl-PL" dirty="0"/>
              <a:t>komputerowe, kupowanie, jedzenie (w tym słodycze), nadmierna troska o wygląd fizyczny. </a:t>
            </a:r>
          </a:p>
          <a:p>
            <a:pPr algn="just"/>
            <a:r>
              <a:rPr lang="pl-PL" b="1" dirty="0" smtClean="0">
                <a:solidFill>
                  <a:srgbClr val="FF0000"/>
                </a:solidFill>
              </a:rPr>
              <a:t>Społeczne : </a:t>
            </a:r>
            <a:endParaRPr lang="pl-PL" b="1" dirty="0">
              <a:solidFill>
                <a:srgbClr val="FF0000"/>
              </a:solidFill>
            </a:endParaRPr>
          </a:p>
          <a:p>
            <a:pPr algn="just"/>
            <a:r>
              <a:rPr lang="pl-PL" dirty="0"/>
              <a:t>kiedy mamy do czynienia z uzależnieniem od grupy, które powoduje, że członek takiej grupy dostosowuje swoje zachowanie do tego, jakie wykazują inni członkowie grupy, możemy mówić o uzależnieniu społecznym (socjologicznym). Takie uzależnienie może również prowadzić do tego, że osoba uzależniona sięgać będzie po substancje uzależniające, które pozwalają jej odnaleźć się wśród innych członków grupy. </a:t>
            </a:r>
          </a:p>
        </p:txBody>
      </p:sp>
    </p:spTree>
    <p:extLst>
      <p:ext uri="{BB962C8B-B14F-4D97-AF65-F5344CB8AC3E}">
        <p14:creationId xmlns:p14="http://schemas.microsoft.com/office/powerpoint/2010/main" xmlns="" val="3962689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            Uzależnienia XXI </a:t>
            </a:r>
            <a:r>
              <a:rPr lang="pl-PL" b="1" dirty="0" smtClean="0"/>
              <a:t>wieku : </a:t>
            </a:r>
            <a:r>
              <a:rPr lang="pl-PL" b="1" dirty="0"/>
              <a:t/>
            </a:r>
            <a:br>
              <a:rPr lang="pl-PL" b="1" dirty="0"/>
            </a:br>
            <a:endParaRPr lang="pl-PL" dirty="0"/>
          </a:p>
        </p:txBody>
      </p:sp>
      <p:sp>
        <p:nvSpPr>
          <p:cNvPr id="3" name="Symbol zastępczy zawartości 2"/>
          <p:cNvSpPr>
            <a:spLocks noGrp="1"/>
          </p:cNvSpPr>
          <p:nvPr>
            <p:ph idx="1"/>
          </p:nvPr>
        </p:nvSpPr>
        <p:spPr>
          <a:xfrm>
            <a:off x="1371600" y="1946366"/>
            <a:ext cx="9601200" cy="4675150"/>
          </a:xfrm>
        </p:spPr>
        <p:txBody>
          <a:bodyPr>
            <a:normAutofit/>
          </a:bodyPr>
          <a:lstStyle/>
          <a:p>
            <a:pPr algn="just"/>
            <a:r>
              <a:rPr lang="pl-PL" sz="2800" b="1" dirty="0" smtClean="0"/>
              <a:t>Agresja ( </a:t>
            </a:r>
            <a:r>
              <a:rPr lang="pl-PL" sz="2800" b="1" dirty="0" smtClean="0">
                <a:solidFill>
                  <a:schemeClr val="tx1"/>
                </a:solidFill>
              </a:rPr>
              <a:t>nastolatka, dorosłego ) </a:t>
            </a:r>
            <a:r>
              <a:rPr lang="pl-PL" sz="2800" b="1" dirty="0" smtClean="0"/>
              <a:t> -  sposób na rozładowanie emocji</a:t>
            </a:r>
          </a:p>
          <a:p>
            <a:pPr algn="just"/>
            <a:r>
              <a:rPr lang="pl-PL" sz="2800" b="1" dirty="0" smtClean="0"/>
              <a:t>Obżarstwo </a:t>
            </a:r>
            <a:r>
              <a:rPr lang="pl-PL" sz="2800" b="1" dirty="0"/>
              <a:t>- zajadanie </a:t>
            </a:r>
            <a:r>
              <a:rPr lang="pl-PL" sz="2800" b="1" dirty="0" smtClean="0"/>
              <a:t>wszystkich problemów</a:t>
            </a:r>
            <a:endParaRPr lang="pl-PL" sz="2800" b="1" dirty="0"/>
          </a:p>
          <a:p>
            <a:pPr algn="just"/>
            <a:r>
              <a:rPr lang="pl-PL" sz="2800" b="1" dirty="0"/>
              <a:t>Alkoholizm - młodość </a:t>
            </a:r>
            <a:r>
              <a:rPr lang="pl-PL" sz="2800" b="1" dirty="0" smtClean="0"/>
              <a:t>i wiek dorosły w </a:t>
            </a:r>
            <a:r>
              <a:rPr lang="pl-PL" sz="2800" b="1" dirty="0"/>
              <a:t>szponach nałogu</a:t>
            </a:r>
          </a:p>
          <a:p>
            <a:pPr algn="just"/>
            <a:r>
              <a:rPr lang="pl-PL" sz="2800" b="1" dirty="0"/>
              <a:t>Narkotyki - trawka i co </a:t>
            </a:r>
            <a:r>
              <a:rPr lang="pl-PL" sz="2800" b="1" dirty="0" smtClean="0"/>
              <a:t>dalej  ???</a:t>
            </a:r>
            <a:endParaRPr lang="pl-PL" sz="2800" b="1" dirty="0"/>
          </a:p>
          <a:p>
            <a:pPr algn="just"/>
            <a:r>
              <a:rPr lang="pl-PL" sz="2800" b="1" dirty="0"/>
              <a:t>Cyberprzestrzeń - komputer, komórka, konsola</a:t>
            </a:r>
          </a:p>
          <a:p>
            <a:pPr algn="just"/>
            <a:r>
              <a:rPr lang="pl-PL" sz="2800" b="1" dirty="0" smtClean="0"/>
              <a:t>Zakupoholizm </a:t>
            </a:r>
            <a:r>
              <a:rPr lang="pl-PL" sz="2800" b="1" dirty="0"/>
              <a:t>- </a:t>
            </a:r>
            <a:r>
              <a:rPr lang="pl-PL" sz="2800" b="1" dirty="0" smtClean="0"/>
              <a:t> chęć posiadania - nowe </a:t>
            </a:r>
            <a:r>
              <a:rPr lang="pl-PL" sz="2800" b="1" dirty="0"/>
              <a:t>uzależnienie</a:t>
            </a:r>
          </a:p>
          <a:p>
            <a:pPr algn="just"/>
            <a:endParaRPr lang="pl-PL" sz="2800" b="1" dirty="0"/>
          </a:p>
        </p:txBody>
      </p:sp>
    </p:spTree>
    <p:extLst>
      <p:ext uri="{BB962C8B-B14F-4D97-AF65-F5344CB8AC3E}">
        <p14:creationId xmlns:p14="http://schemas.microsoft.com/office/powerpoint/2010/main" xmlns="" val="1904954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1337" y="465083"/>
            <a:ext cx="11290663" cy="1485900"/>
          </a:xfrm>
        </p:spPr>
        <p:txBody>
          <a:bodyPr/>
          <a:lstStyle/>
          <a:p>
            <a:pPr algn="ctr"/>
            <a:r>
              <a:rPr lang="pl-PL" b="1" dirty="0"/>
              <a:t>Agresja - sposób na </a:t>
            </a:r>
            <a:r>
              <a:rPr lang="pl-PL" b="1" dirty="0" smtClean="0"/>
              <a:t>emocje.</a:t>
            </a:r>
            <a:r>
              <a:rPr lang="pl-PL" b="1" dirty="0"/>
              <a:t/>
            </a:r>
            <a:br>
              <a:rPr lang="pl-PL" b="1" dirty="0"/>
            </a:br>
            <a:endParaRPr lang="pl-PL" dirty="0"/>
          </a:p>
        </p:txBody>
      </p:sp>
      <p:pic>
        <p:nvPicPr>
          <p:cNvPr id="4" name="Symbol zastępczy zawartości 3"/>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008993" y="2171700"/>
            <a:ext cx="5559974" cy="3947256"/>
          </a:xfrm>
        </p:spPr>
      </p:pic>
      <p:pic>
        <p:nvPicPr>
          <p:cNvPr id="6" name="Symbol zastępczy zawartości 5"/>
          <p:cNvPicPr>
            <a:picLocks noGrp="1" noChangeAspect="1"/>
          </p:cNvPicPr>
          <p:nvPr>
            <p:ph sz="half" idx="2"/>
          </p:nvPr>
        </p:nvPicPr>
        <p:blipFill>
          <a:blip r:embed="rId3">
            <a:extLst>
              <a:ext uri="{28A0092B-C50C-407E-A947-70E740481C1C}">
                <a14:useLocalDpi xmlns:a14="http://schemas.microsoft.com/office/drawing/2010/main" xmlns="" val="0"/>
              </a:ext>
            </a:extLst>
          </a:blip>
          <a:stretch>
            <a:fillRect/>
          </a:stretch>
        </p:blipFill>
        <p:spPr>
          <a:xfrm>
            <a:off x="6648939" y="2171700"/>
            <a:ext cx="5269791" cy="3947256"/>
          </a:xfrm>
        </p:spPr>
      </p:pic>
    </p:spTree>
    <p:extLst>
      <p:ext uri="{BB962C8B-B14F-4D97-AF65-F5344CB8AC3E}">
        <p14:creationId xmlns:p14="http://schemas.microsoft.com/office/powerpoint/2010/main" xmlns="" val="297039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pPr algn="ctr"/>
            <a:r>
              <a:rPr lang="pl-PL" b="1" dirty="0"/>
              <a:t>Agresja - sposób na </a:t>
            </a:r>
            <a:r>
              <a:rPr lang="pl-PL" b="1" dirty="0" smtClean="0"/>
              <a:t>emocje.</a:t>
            </a:r>
            <a:endParaRPr lang="pl-PL" dirty="0"/>
          </a:p>
        </p:txBody>
      </p:sp>
      <p:sp>
        <p:nvSpPr>
          <p:cNvPr id="6" name="Symbol zastępczy zawartości 5"/>
          <p:cNvSpPr>
            <a:spLocks noGrp="1"/>
          </p:cNvSpPr>
          <p:nvPr>
            <p:ph idx="1"/>
          </p:nvPr>
        </p:nvSpPr>
        <p:spPr>
          <a:xfrm>
            <a:off x="1371600" y="2285999"/>
            <a:ext cx="9601200" cy="4219903"/>
          </a:xfrm>
        </p:spPr>
        <p:txBody>
          <a:bodyPr/>
          <a:lstStyle/>
          <a:p>
            <a:pPr algn="ctr"/>
            <a:r>
              <a:rPr lang="pl-PL" sz="2400" dirty="0"/>
              <a:t>Do stosowania agresji łatwo się przyzwyczaić, gdyż za jej </a:t>
            </a:r>
            <a:r>
              <a:rPr lang="pl-PL" sz="2400" dirty="0" smtClean="0"/>
              <a:t>pomocą              </a:t>
            </a:r>
            <a:r>
              <a:rPr lang="pl-PL" sz="2400" dirty="0"/>
              <a:t>w szybki sposób można osiągnąć określone </a:t>
            </a:r>
            <a:r>
              <a:rPr lang="pl-PL" sz="2400" dirty="0" smtClean="0"/>
              <a:t>cele. </a:t>
            </a:r>
            <a:r>
              <a:rPr lang="pl-PL" sz="2400" dirty="0"/>
              <a:t>Brak możliwości jej stosowania powoduje frustrację. Tym czasem frustracja jest podstawowym czynnikiem wystąpienia agresji. To zamknięte koło powoduje, iż brak możliwości rozładowania agresji powodować może wystąpienie jeszcze większej chęci do stosowania przemocy.</a:t>
            </a:r>
            <a:br>
              <a:rPr lang="pl-PL" sz="2400" dirty="0"/>
            </a:br>
            <a:r>
              <a:rPr lang="pl-PL" sz="2400" dirty="0"/>
              <a:t>Kiedy problemy zaczynają nas przytłaczać, a świat nie rozumie naszych problemów, w ciele i umyśle magazynują się negatywne emocje. Ich ujście zwykle staje się ekspresywne i destrukcyjne,          dla osoby sfrustrowanej jak i otoczenia</a:t>
            </a:r>
            <a:r>
              <a:rPr lang="pl-PL" dirty="0"/>
              <a:t>.</a:t>
            </a:r>
          </a:p>
        </p:txBody>
      </p:sp>
    </p:spTree>
    <p:extLst>
      <p:ext uri="{BB962C8B-B14F-4D97-AF65-F5344CB8AC3E}">
        <p14:creationId xmlns:p14="http://schemas.microsoft.com/office/powerpoint/2010/main" xmlns="" val="1930234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pPr algn="ctr"/>
            <a:r>
              <a:rPr lang="pl-PL" b="1" dirty="0">
                <a:solidFill>
                  <a:schemeClr val="tx1"/>
                </a:solidFill>
              </a:rPr>
              <a:t>Agresja </a:t>
            </a:r>
            <a:r>
              <a:rPr lang="pl-PL" b="1" dirty="0" smtClean="0">
                <a:solidFill>
                  <a:schemeClr val="tx1"/>
                </a:solidFill>
              </a:rPr>
              <a:t>nastolatka.</a:t>
            </a:r>
            <a:r>
              <a:rPr lang="pl-PL" b="1" dirty="0">
                <a:solidFill>
                  <a:schemeClr val="tx1"/>
                </a:solidFill>
              </a:rPr>
              <a:t/>
            </a:r>
            <a:br>
              <a:rPr lang="pl-PL" b="1" dirty="0">
                <a:solidFill>
                  <a:schemeClr val="tx1"/>
                </a:solidFill>
              </a:rPr>
            </a:br>
            <a:endParaRPr lang="pl-PL" dirty="0"/>
          </a:p>
        </p:txBody>
      </p:sp>
      <p:sp>
        <p:nvSpPr>
          <p:cNvPr id="6" name="Symbol zastępczy zawartości 5"/>
          <p:cNvSpPr>
            <a:spLocks noGrp="1"/>
          </p:cNvSpPr>
          <p:nvPr>
            <p:ph idx="1"/>
          </p:nvPr>
        </p:nvSpPr>
        <p:spPr>
          <a:xfrm>
            <a:off x="1287517" y="1613337"/>
            <a:ext cx="9601200" cy="4671849"/>
          </a:xfrm>
        </p:spPr>
        <p:txBody>
          <a:bodyPr>
            <a:normAutofit/>
          </a:bodyPr>
          <a:lstStyle/>
          <a:p>
            <a:pPr algn="ctr"/>
            <a:r>
              <a:rPr lang="pl-PL" dirty="0"/>
              <a:t> </a:t>
            </a:r>
            <a:r>
              <a:rPr lang="pl-PL" sz="2400" dirty="0"/>
              <a:t>Coraz powszechniejsze zjawisko, szczególnie widoczne w szkole czy na "podwórku". Presja środowiska i rówieśników sprawia, że dziecko nie radzi sobie z otaczającą rzeczywistością. Czuje </a:t>
            </a:r>
            <a:r>
              <a:rPr lang="pl-PL" sz="2400" dirty="0" smtClean="0"/>
              <a:t>się bezradne            </a:t>
            </a:r>
            <a:r>
              <a:rPr lang="pl-PL" sz="2400" dirty="0"/>
              <a:t>i poirytowane. Z czasem zauważa, ze "jedyną" próba obrony jest atak. Im dłużej taki stan trwa, tym większa szansa, że dziecko w przyszłości zacznie reagować agresją nie tylko w obronie, ale również w trakcie bezsilności, niewiedzy czy niezgodności poglądów np</a:t>
            </a:r>
            <a:r>
              <a:rPr lang="pl-PL" sz="2400" dirty="0" smtClean="0"/>
              <a:t>. </a:t>
            </a:r>
            <a:r>
              <a:rPr lang="pl-PL" sz="2400" dirty="0"/>
              <a:t>z rodzicami. Staje się nadpobudliwe i trudne do opanowania. Szczególnie jeśli dziecko wchodzi w okres młodzieńczego buntu, gdzie </a:t>
            </a:r>
            <a:r>
              <a:rPr lang="pl-PL" sz="2400" dirty="0" smtClean="0"/>
              <a:t>potrzeba podkreślenia </a:t>
            </a:r>
            <a:r>
              <a:rPr lang="pl-PL" sz="2400" dirty="0"/>
              <a:t>pozycji w </a:t>
            </a:r>
            <a:r>
              <a:rPr lang="pl-PL" sz="2400" dirty="0" smtClean="0"/>
              <a:t>grupie </a:t>
            </a:r>
            <a:r>
              <a:rPr lang="pl-PL" sz="2400" dirty="0"/>
              <a:t>staje się koniecznością.  Zbagatelizowany problem, może w przyszłości prowadzić  do patologicznych zachowań, wyrządzania krzywdy sobie oraz otoczeniu.</a:t>
            </a:r>
          </a:p>
        </p:txBody>
      </p:sp>
    </p:spTree>
    <p:extLst>
      <p:ext uri="{BB962C8B-B14F-4D97-AF65-F5344CB8AC3E}">
        <p14:creationId xmlns:p14="http://schemas.microsoft.com/office/powerpoint/2010/main" xmlns="" val="201535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pPr algn="ctr"/>
            <a:r>
              <a:rPr lang="pl-PL" b="1" dirty="0"/>
              <a:t>Agresja </a:t>
            </a:r>
            <a:r>
              <a:rPr lang="pl-PL" b="1" dirty="0" smtClean="0"/>
              <a:t>dorosłego.</a:t>
            </a:r>
            <a:endParaRPr lang="pl-PL" dirty="0"/>
          </a:p>
        </p:txBody>
      </p:sp>
      <p:sp>
        <p:nvSpPr>
          <p:cNvPr id="6" name="Symbol zastępczy zawartości 5"/>
          <p:cNvSpPr>
            <a:spLocks noGrp="1"/>
          </p:cNvSpPr>
          <p:nvPr>
            <p:ph idx="1"/>
          </p:nvPr>
        </p:nvSpPr>
        <p:spPr>
          <a:xfrm>
            <a:off x="1219200" y="1875233"/>
            <a:ext cx="10720418" cy="4982767"/>
          </a:xfrm>
        </p:spPr>
        <p:txBody>
          <a:bodyPr>
            <a:normAutofit/>
          </a:bodyPr>
          <a:lstStyle/>
          <a:p>
            <a:pPr algn="ctr"/>
            <a:r>
              <a:rPr lang="pl-PL" sz="3600" dirty="0"/>
              <a:t> </a:t>
            </a:r>
            <a:r>
              <a:rPr lang="pl-PL" sz="3600" dirty="0" smtClean="0"/>
              <a:t>Podobnie </a:t>
            </a:r>
            <a:r>
              <a:rPr lang="pl-PL" sz="3600" dirty="0"/>
              <a:t>jak u dziecka jest wynikiem nieumiejętnego odnajdowania się w rzeczywistości, niezrozumienia lub niewiedzy. Prowadzi do </a:t>
            </a:r>
            <a:r>
              <a:rPr lang="pl-PL" sz="3600" dirty="0" err="1" smtClean="0"/>
              <a:t>parologicznych</a:t>
            </a:r>
            <a:r>
              <a:rPr lang="pl-PL" sz="3600" dirty="0" smtClean="0"/>
              <a:t> ( wbrew zdrowej logice )  </a:t>
            </a:r>
            <a:r>
              <a:rPr lang="pl-PL" sz="3600" dirty="0"/>
              <a:t>i destrukcyjnych </a:t>
            </a:r>
            <a:r>
              <a:rPr lang="pl-PL" sz="3600" dirty="0" smtClean="0"/>
              <a:t>zachowań w </a:t>
            </a:r>
            <a:r>
              <a:rPr lang="pl-PL" sz="3600" dirty="0"/>
              <a:t>rodzinie: przemocy, bicia, czy </a:t>
            </a:r>
            <a:r>
              <a:rPr lang="pl-PL" sz="3600" dirty="0" smtClean="0"/>
              <a:t>też tyranii</a:t>
            </a:r>
            <a:r>
              <a:rPr lang="pl-PL" sz="3600" dirty="0"/>
              <a:t>.</a:t>
            </a:r>
          </a:p>
        </p:txBody>
      </p:sp>
    </p:spTree>
    <p:extLst>
      <p:ext uri="{BB962C8B-B14F-4D97-AF65-F5344CB8AC3E}">
        <p14:creationId xmlns:p14="http://schemas.microsoft.com/office/powerpoint/2010/main" xmlns="" val="1952982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a:t>Obżarstwo - zajadanie </a:t>
            </a:r>
            <a:r>
              <a:rPr lang="pl-PL" b="1" dirty="0" smtClean="0"/>
              <a:t>problemów.</a:t>
            </a:r>
            <a:r>
              <a:rPr lang="pl-PL" b="1" dirty="0"/>
              <a:t/>
            </a:r>
            <a:br>
              <a:rPr lang="pl-PL" b="1" dirty="0"/>
            </a:br>
            <a:endParaRPr lang="pl-PL" dirty="0"/>
          </a:p>
        </p:txBody>
      </p:sp>
      <p:pic>
        <p:nvPicPr>
          <p:cNvPr id="6" name="Symbol zastępczy zawartości 5"/>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843159" y="2364826"/>
            <a:ext cx="4494579" cy="3689131"/>
          </a:xfrm>
        </p:spPr>
      </p:pic>
      <p:pic>
        <p:nvPicPr>
          <p:cNvPr id="7" name="Symbol zastępczy zawartości 6"/>
          <p:cNvPicPr>
            <a:picLocks noGrp="1" noChangeAspect="1"/>
          </p:cNvPicPr>
          <p:nvPr>
            <p:ph sz="half" idx="2"/>
          </p:nvPr>
        </p:nvPicPr>
        <p:blipFill>
          <a:blip r:embed="rId3">
            <a:extLst>
              <a:ext uri="{28A0092B-C50C-407E-A947-70E740481C1C}">
                <a14:useLocalDpi xmlns:a14="http://schemas.microsoft.com/office/drawing/2010/main" xmlns="" val="0"/>
              </a:ext>
            </a:extLst>
          </a:blip>
          <a:stretch>
            <a:fillRect/>
          </a:stretch>
        </p:blipFill>
        <p:spPr>
          <a:xfrm>
            <a:off x="6337738" y="2364827"/>
            <a:ext cx="4046483" cy="3689131"/>
          </a:xfrm>
        </p:spPr>
      </p:pic>
    </p:spTree>
    <p:extLst>
      <p:ext uri="{BB962C8B-B14F-4D97-AF65-F5344CB8AC3E}">
        <p14:creationId xmlns:p14="http://schemas.microsoft.com/office/powerpoint/2010/main" xmlns="" val="32539948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155</TotalTime>
  <Words>1383</Words>
  <Application>Microsoft Office PowerPoint</Application>
  <PresentationFormat>Niestandardowy</PresentationFormat>
  <Paragraphs>89</Paragraphs>
  <Slides>21</Slides>
  <Notes>0</Notes>
  <HiddenSlides>0</HiddenSlides>
  <MMClips>1</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Crop</vt:lpstr>
      <vt:lpstr>   </vt:lpstr>
      <vt:lpstr>           CO TO JEST UZALEŻNIENIE  ?</vt:lpstr>
      <vt:lpstr> PODSTAWOWE RODZAJE UZALEŻNIEŃ : </vt:lpstr>
      <vt:lpstr>            Uzależnienia XXI wieku :  </vt:lpstr>
      <vt:lpstr>Agresja - sposób na emocje. </vt:lpstr>
      <vt:lpstr>Agresja - sposób na emocje.</vt:lpstr>
      <vt:lpstr>Agresja nastolatka. </vt:lpstr>
      <vt:lpstr>Agresja dorosłego.</vt:lpstr>
      <vt:lpstr>Obżarstwo - zajadanie problemów. </vt:lpstr>
      <vt:lpstr>Slajd 10</vt:lpstr>
      <vt:lpstr>Alkoholizm - młodość i wiek dorosły             w szponach nałogu. </vt:lpstr>
      <vt:lpstr>Slajd 12</vt:lpstr>
      <vt:lpstr>Popatrz i posłuchaj …                      Wyciągnij wnioski i zastosuj … </vt:lpstr>
      <vt:lpstr>Narkotyki - trawka i co dalej  ???</vt:lpstr>
      <vt:lpstr>Slajd 15</vt:lpstr>
      <vt:lpstr>Cyberprzestrzeń - komputer,                    komórka, konsola.  </vt:lpstr>
      <vt:lpstr>Slajd 17</vt:lpstr>
      <vt:lpstr>Zakupoholizm – chęć posiadania -  nowe uzależnienie.</vt:lpstr>
      <vt:lpstr>Slajd 19</vt:lpstr>
      <vt:lpstr>JAK UNIKAĆ UZALEŻNIEŃ ??? </vt:lpstr>
      <vt:lpstr>Slajd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UZALEŻNIENIA</dc:title>
  <dc:creator>Miłosz Drwięga</dc:creator>
  <cp:lastModifiedBy>Piotrek</cp:lastModifiedBy>
  <cp:revision>29</cp:revision>
  <dcterms:created xsi:type="dcterms:W3CDTF">2018-05-11T13:46:29Z</dcterms:created>
  <dcterms:modified xsi:type="dcterms:W3CDTF">2018-05-30T08:20:54Z</dcterms:modified>
</cp:coreProperties>
</file>