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63" r:id="rId4"/>
    <p:sldId id="264" r:id="rId5"/>
    <p:sldId id="268" r:id="rId6"/>
    <p:sldId id="269" r:id="rId7"/>
    <p:sldId id="270" r:id="rId8"/>
    <p:sldId id="258" r:id="rId9"/>
    <p:sldId id="259" r:id="rId10"/>
    <p:sldId id="261" r:id="rId11"/>
    <p:sldId id="280" r:id="rId12"/>
    <p:sldId id="292" r:id="rId13"/>
    <p:sldId id="277" r:id="rId14"/>
    <p:sldId id="281" r:id="rId15"/>
    <p:sldId id="276" r:id="rId16"/>
    <p:sldId id="278" r:id="rId17"/>
    <p:sldId id="279" r:id="rId18"/>
    <p:sldId id="294" r:id="rId19"/>
    <p:sldId id="291" r:id="rId20"/>
    <p:sldId id="293" r:id="rId21"/>
    <p:sldId id="282" r:id="rId22"/>
    <p:sldId id="275" r:id="rId23"/>
    <p:sldId id="273" r:id="rId24"/>
    <p:sldId id="271" r:id="rId25"/>
    <p:sldId id="272" r:id="rId26"/>
    <p:sldId id="27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3C1E-AD0E-4D90-A8B6-3CDBAAE40856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812F-30F7-4349-A7D2-91C3550455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9C3D-09C3-4F8D-8D69-B131F706FBF4}" type="datetimeFigureOut">
              <a:rPr lang="pl-PL" smtClean="0"/>
              <a:pPr/>
              <a:t>2018-04-22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3277-BA47-4E9C-AFA8-5A73A4401FF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latin typeface="Comic Sans MS" pitchFamily="66" charset="0"/>
              </a:rPr>
              <a:t>DZIEŃ BEZPIECZNEGO INTERNETU</a:t>
            </a:r>
            <a:endParaRPr lang="pl-PL" sz="6000" b="1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l-PL" b="1" dirty="0">
              <a:solidFill>
                <a:schemeClr val="tx1"/>
              </a:solidFill>
            </a:endParaRPr>
          </a:p>
          <a:p>
            <a:pPr algn="r"/>
            <a:r>
              <a:rPr lang="pl-PL" b="1" dirty="0" smtClean="0">
                <a:solidFill>
                  <a:schemeClr val="tx1"/>
                </a:solidFill>
              </a:rPr>
              <a:t>  OLAF BIEŃ                  MARTA KUREK</a:t>
            </a: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928670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Prace konkursowe w formie plakatów, rysunków oraz komiksów zostały wykonane w dowolnym programie komputerowym (</a:t>
            </a:r>
            <a:r>
              <a:rPr lang="pl-PL" sz="2200" dirty="0" err="1" smtClean="0"/>
              <a:t>Paint</a:t>
            </a:r>
            <a:r>
              <a:rPr lang="pl-PL" sz="2200" dirty="0" smtClean="0"/>
              <a:t>, Word, Publisher czy </a:t>
            </a:r>
            <a:r>
              <a:rPr lang="pl-PL" sz="2200" dirty="0" err="1" smtClean="0"/>
              <a:t>Gimp</a:t>
            </a:r>
            <a:r>
              <a:rPr lang="pl-PL" sz="2200" dirty="0" smtClean="0"/>
              <a:t>). </a:t>
            </a:r>
          </a:p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00100" y="2357431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/>
              <a:t>Konkurs </a:t>
            </a:r>
            <a:r>
              <a:rPr lang="pl-PL" sz="2200" dirty="0" smtClean="0"/>
              <a:t>odbył </a:t>
            </a:r>
            <a:r>
              <a:rPr lang="pl-PL" sz="2200" dirty="0"/>
              <a:t>się w dwóch kategoriach wiekowych: </a:t>
            </a:r>
            <a:endParaRPr lang="pl-PL" sz="2200" dirty="0" smtClean="0"/>
          </a:p>
          <a:p>
            <a:pPr algn="ctr"/>
            <a:r>
              <a:rPr lang="pl-PL" sz="2200" dirty="0" smtClean="0"/>
              <a:t>klasy </a:t>
            </a:r>
            <a:r>
              <a:rPr lang="pl-PL" sz="2200" dirty="0"/>
              <a:t>1-3 SP </a:t>
            </a:r>
            <a:r>
              <a:rPr lang="pl-PL" sz="2200" dirty="0" smtClean="0"/>
              <a:t>oraz klasy </a:t>
            </a:r>
            <a:r>
              <a:rPr lang="pl-PL" sz="2200" dirty="0"/>
              <a:t>4-7 SP.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3714752"/>
            <a:ext cx="68582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 smtClean="0"/>
              <a:t>Na konkurs wpłynęły prace z następujących szkół:</a:t>
            </a:r>
          </a:p>
          <a:p>
            <a:pPr algn="ctr"/>
            <a:r>
              <a:rPr lang="pl-PL" sz="2200" dirty="0" smtClean="0"/>
              <a:t>1). Szkoła Podstawowa nr 1 w Bukownie</a:t>
            </a:r>
          </a:p>
          <a:p>
            <a:pPr algn="ctr"/>
            <a:r>
              <a:rPr lang="pl-PL" sz="2200" dirty="0" smtClean="0"/>
              <a:t>2). Zespół Przedszkolno-Szkolny w Podlipiu</a:t>
            </a:r>
          </a:p>
          <a:p>
            <a:pPr algn="ctr"/>
            <a:r>
              <a:rPr lang="pl-PL" sz="2200" dirty="0" smtClean="0"/>
              <a:t>3). Zespół Szkolno-Przedszkolny nr 5 w Dąbrowie Górniczej</a:t>
            </a:r>
          </a:p>
          <a:p>
            <a:pPr algn="ctr"/>
            <a:r>
              <a:rPr lang="pl-PL" sz="2200" dirty="0" smtClean="0"/>
              <a:t>4). Szkoła Podstawowa nr 2 w Bukownie </a:t>
            </a:r>
            <a:endParaRPr lang="pl-PL" sz="2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42976" y="614364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Oto prace, które wpłynęły na konkurs</a:t>
            </a:r>
            <a:endParaRPr lang="pl-PL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ichalik maja III 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Maja Michalik kl.  III e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Mateusz Makowski kl. III a</a:t>
            </a:r>
            <a:endParaRPr lang="pl-PL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21510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osia_bezpieczny_internet_konkurs_do_szk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2933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Zofia Supernak kl. III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talia Głow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4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Natalia Głowania kl. III c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rysia_bezpieczny_internet_konkurs_do_szk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1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Maria  Supernak kl. V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laudia Sośn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Klaudia Sośnierz kl. VI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rcel Leśni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4293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Marcel Leśniak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Mateusz Pietras kl. V</a:t>
            </a:r>
            <a:endParaRPr lang="pl-P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Ewelina </a:t>
            </a:r>
            <a:r>
              <a:rPr lang="pl-PL" sz="2400" b="1" dirty="0" err="1" smtClean="0"/>
              <a:t>Skorus</a:t>
            </a:r>
            <a:r>
              <a:rPr lang="pl-PL" sz="2400" b="1" dirty="0" smtClean="0"/>
              <a:t> kl. VI</a:t>
            </a:r>
            <a:endParaRPr lang="pl-PL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6" y="0"/>
            <a:ext cx="914921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aRPoPDs77Qs/VNe4OJ8vmbI/AAAAAAAAFWw/qwLUcgmZAQ8/s1600/kom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2357454" cy="2643206"/>
          </a:xfrm>
          <a:prstGeom prst="rect">
            <a:avLst/>
          </a:prstGeom>
          <a:noFill/>
        </p:spPr>
      </p:pic>
      <p:pic>
        <p:nvPicPr>
          <p:cNvPr id="1030" name="Picture 6" descr="http://2.bp.blogspot.com/-uz2V2xp3rak/VNe4OAylksI/AAAAAAAAFW0/pvLwC62ZkVc/s1600/si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357562"/>
            <a:ext cx="1928826" cy="19288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Prostokąt 4"/>
          <p:cNvSpPr/>
          <p:nvPr/>
        </p:nvSpPr>
        <p:spPr>
          <a:xfrm>
            <a:off x="1714480" y="214291"/>
            <a:ext cx="5715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Dzień Bezpiecznego Internetu</a:t>
            </a:r>
            <a:r>
              <a:rPr lang="pl-PL" sz="2800" dirty="0" smtClean="0"/>
              <a:t> </a:t>
            </a:r>
            <a:r>
              <a:rPr lang="pl-PL" sz="2800" b="1" dirty="0" smtClean="0"/>
              <a:t>(DBI) </a:t>
            </a:r>
            <a:r>
              <a:rPr lang="pl-PL" sz="2800" dirty="0" smtClean="0"/>
              <a:t>obchodzony jest z inicjatywy Komisji Europejskiej od 2004 r. Początkowo wydarzenie to świętowały jedynie państwa europejskie, ale już od lat DBI przekracza granice Europy angażując </a:t>
            </a:r>
            <a:r>
              <a:rPr lang="pl-PL" sz="2800" b="1" dirty="0" smtClean="0"/>
              <a:t>państwa z całego świata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285984" y="3786190"/>
            <a:ext cx="4786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DBI ma na celu</a:t>
            </a:r>
            <a:r>
              <a:rPr lang="pl-PL" sz="2800" dirty="0" smtClean="0"/>
              <a:t> przede wszystkim inicjowanie i propagowanie działań na rzecz bezpiecznego dostępu dzieci i młodzieży do zasobów internetowych.</a:t>
            </a:r>
            <a:endParaRPr lang="pl-PL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Dominika Dąbek kl. IV b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ofia Pichl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Zofia Pichlak kl. V a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szuba Maksymilian VI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57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Maksymilian Kaszuba kl. VI b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an Gut V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4293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Jan Gut kl. V b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nia Noga  IV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8215370" cy="564360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Ania Noga kl. IV a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ranek Matuszewski V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2865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Franek Matuszewski kl. V a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ulia Skręt IV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Julia Skręt V b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285729"/>
            <a:ext cx="53578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030" y="357166"/>
            <a:ext cx="4991220" cy="468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071538" y="557214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Karolina Bednarska kl. VI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85793"/>
            <a:ext cx="9144000" cy="6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Dawid </a:t>
            </a:r>
            <a:r>
              <a:rPr lang="pl-PL" sz="2400" b="1" dirty="0" err="1" smtClean="0"/>
              <a:t>Poczęsny</a:t>
            </a:r>
            <a:endParaRPr lang="pl-PL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pPr algn="ctr"/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W tym roku DBI był obchodzony 6 lutego pod hasłem</a:t>
            </a: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  <a:t>„Dzień Bezpiecznego Internetu: </a:t>
            </a:r>
            <a:b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  <a:t>tworzymy kulturę szacunku w sieci”.</a:t>
            </a:r>
            <a:br>
              <a:rPr lang="pl-PL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44" y="1643050"/>
            <a:ext cx="4500594" cy="52149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2400" dirty="0" smtClean="0"/>
              <a:t>Szacunek to istotna wartość, bez której nie zbudujemy kultury zrozumienia, zaufania i tolerancji. Brak poszanowania innych osób, ich prywatności czy odmiennych poglądów skutkuje niepokojącymi zjawiskami, które pojawiają się w Internecie.</a:t>
            </a:r>
          </a:p>
          <a:p>
            <a:pPr algn="ctr"/>
            <a:r>
              <a:rPr lang="pl-PL" sz="2400" dirty="0" smtClean="0"/>
              <a:t>Szacunek jest ważny również nie tylko w odniesieniu do świata, innych ludzi, ale i do własnej osoby - jest wsparciem w ochronie naszej prywatności, a także w budowaniu reputacji. Internet to narzędzie, które młodzi ludzie intensywnie wykorzystują do komunikacji, a dobre i pozytywne relacje są oparte na poszanowaniu drugiej strony.</a:t>
            </a:r>
          </a:p>
          <a:p>
            <a:endParaRPr lang="pl-PL" dirty="0"/>
          </a:p>
        </p:txBody>
      </p:sp>
      <p:pic>
        <p:nvPicPr>
          <p:cNvPr id="6" name="Symbol zastępczy zawartości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4000528" cy="428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1214422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W kategorii klas 1-3 Szkoły Podstawowej nagrodzone zostały następujące prace:</a:t>
            </a:r>
            <a:endParaRPr lang="pl-PL" sz="6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F81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F81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42942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I miejsce </a:t>
            </a:r>
            <a:r>
              <a:rPr lang="pl-PL" sz="4000" b="1" dirty="0" smtClean="0"/>
              <a:t>– Mateusz Makowski kl. III a Szkoła Podstawowa 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1 w Bukownie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osia_bezpieczny_internet_konkurs_do_szk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II miejsce </a:t>
            </a:r>
            <a:r>
              <a:rPr lang="pl-PL" sz="4000" b="1" dirty="0" smtClean="0"/>
              <a:t>– Zofia Supernak kl. III a     Szkoła Podstawowa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2 w Bukownie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 Internecie należy przestrzegać</a:t>
            </a:r>
            <a:br>
              <a:rPr lang="pl-PL" sz="3200" dirty="0" smtClean="0"/>
            </a:br>
            <a:r>
              <a:rPr lang="pl-PL" sz="3200" b="1" dirty="0" err="1" smtClean="0">
                <a:solidFill>
                  <a:srgbClr val="FFFF00"/>
                </a:solidFill>
              </a:rPr>
              <a:t>netykiety</a:t>
            </a:r>
            <a:r>
              <a:rPr lang="pl-PL" sz="3200" dirty="0" smtClean="0"/>
              <a:t>, czyli zasad dobrego zachowania w sieci.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3" name="Obraz 2" descr="cropped-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8572560" cy="42148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ichalik maja III 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III miejsce </a:t>
            </a:r>
            <a:r>
              <a:rPr lang="pl-PL" sz="4000" b="1" dirty="0" smtClean="0"/>
              <a:t>– Maja Michalik kl. III e     Szkoła Podstawowa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1 w Bukownie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talia Głow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Wyróżnienie</a:t>
            </a:r>
            <a:r>
              <a:rPr lang="pl-PL" dirty="0" smtClean="0"/>
              <a:t> </a:t>
            </a:r>
            <a:r>
              <a:rPr lang="pl-PL" sz="4000" b="1" dirty="0" smtClean="0"/>
              <a:t>– Natalia Głowania kl. III c Szkoła Podstawowa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1 w Bukownie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00100" y="1285860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W kategorii klas 4-7 Szkoły Podstawowej nagrodzone zostały następujące prace: </a:t>
            </a:r>
            <a:endParaRPr lang="pl-PL" sz="6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F81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F81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921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I miejsce </a:t>
            </a:r>
            <a:r>
              <a:rPr lang="pl-PL" sz="4000" b="1" dirty="0" smtClean="0"/>
              <a:t>– Ewelina </a:t>
            </a:r>
            <a:r>
              <a:rPr lang="pl-PL" sz="4000" b="1" dirty="0" err="1" smtClean="0"/>
              <a:t>Skorus</a:t>
            </a:r>
            <a:r>
              <a:rPr lang="pl-PL" sz="4000" b="1" dirty="0" smtClean="0"/>
              <a:t> kl. VI         Zespół Przedszkolno-Szkolny w Podlipiu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II miejsce </a:t>
            </a:r>
            <a:r>
              <a:rPr lang="pl-PL" sz="4000" b="1" dirty="0" smtClean="0"/>
              <a:t>– Dominika Dąbek kl. IV b     Szkoła Podstawowa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1 w Bukownie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rysia_bezpieczny_internet_konkurs_do_szk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III miejsce </a:t>
            </a:r>
            <a:r>
              <a:rPr lang="pl-PL" sz="4000" b="1" dirty="0" smtClean="0"/>
              <a:t>– Maria Supernak kl. V      Szkoła Podstawowa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2 w Bukownie 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an Gut V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Wyróżnienie</a:t>
            </a:r>
            <a:r>
              <a:rPr lang="pl-PL" sz="4000" b="1" dirty="0" smtClean="0"/>
              <a:t> – Jan Gut kl. V b               Szkoła Podstawowa </a:t>
            </a:r>
            <a:r>
              <a:rPr lang="pl-PL" sz="4000" b="1" dirty="0" smtClean="0"/>
              <a:t>nr </a:t>
            </a:r>
            <a:r>
              <a:rPr lang="pl-PL" sz="4000" b="1" dirty="0" smtClean="0"/>
              <a:t>1 w Bukownie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laudia Sośni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Wyróżnienie</a:t>
            </a:r>
            <a:r>
              <a:rPr lang="pl-PL" sz="4000" b="1" dirty="0" smtClean="0"/>
              <a:t> – Klaudia Sośnierz kl. VI  Zespół Przedszkolno-Szkolny w Podlipiu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2984"/>
            <a:ext cx="914399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CC00"/>
                </a:solidFill>
              </a:rPr>
              <a:t>Wyróżnienie</a:t>
            </a:r>
            <a:r>
              <a:rPr lang="pl-PL" sz="4000" b="1" dirty="0" smtClean="0"/>
              <a:t> – Mateusz Pietras  kl. V   Szkoła </a:t>
            </a:r>
            <a:r>
              <a:rPr lang="pl-PL" sz="4000" b="1" smtClean="0"/>
              <a:t>Podstawowa </a:t>
            </a:r>
            <a:r>
              <a:rPr lang="pl-PL" sz="4000" b="1" smtClean="0"/>
              <a:t>nr </a:t>
            </a:r>
            <a:r>
              <a:rPr lang="pl-PL" sz="4000" b="1" dirty="0" smtClean="0"/>
              <a:t>2 w Bukownie 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44" y="0"/>
            <a:ext cx="9190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42860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  <a:t>Zwycięzcom serdecznie gratulujemy inwencji twórczej i pomysłu.</a:t>
            </a:r>
            <a:endParaRPr lang="pl-PL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60397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  <a:t>Dziękujemy za uwagę</a:t>
            </a:r>
            <a:endParaRPr lang="pl-PL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CC00"/>
                </a:solidFill>
                <a:latin typeface="Comic Sans MS" pitchFamily="66" charset="0"/>
              </a:rPr>
              <a:t>Podstawowe zasady </a:t>
            </a:r>
            <a:r>
              <a:rPr lang="pl-PL" b="1" dirty="0" err="1" smtClean="0">
                <a:solidFill>
                  <a:srgbClr val="00CC00"/>
                </a:solidFill>
                <a:latin typeface="Comic Sans MS" pitchFamily="66" charset="0"/>
              </a:rPr>
              <a:t>netykiety</a:t>
            </a:r>
            <a:r>
              <a:rPr lang="pl-PL" b="1" dirty="0" smtClean="0">
                <a:solidFill>
                  <a:srgbClr val="00CC00"/>
                </a:solidFill>
                <a:latin typeface="Comic Sans MS" pitchFamily="66" charset="0"/>
              </a:rPr>
              <a:t>:</a:t>
            </a:r>
            <a:endParaRPr lang="pl-PL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0034" y="2500306"/>
            <a:ext cx="70723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Nie przeklinaj!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785786" y="3571876"/>
            <a:ext cx="70723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</a:t>
            </a:r>
            <a:r>
              <a:rPr lang="pl-PL" sz="2800" b="1" dirty="0" err="1" smtClean="0"/>
              <a:t>Ni</a:t>
            </a:r>
            <a:r>
              <a:rPr lang="pl-PL" sz="2800" b="1" dirty="0" err="1" smtClean="0">
                <a:solidFill>
                  <a:srgbClr val="FF0000"/>
                </a:solidFill>
              </a:rPr>
              <a:t>E</a:t>
            </a:r>
            <a:r>
              <a:rPr lang="pl-PL" sz="2800" b="1" dirty="0" smtClean="0"/>
              <a:t> krzycz! –</a:t>
            </a:r>
          </a:p>
          <a:p>
            <a:r>
              <a:rPr lang="pl-PL" sz="2800" b="1" dirty="0" smtClean="0"/>
              <a:t>     unikaj pisania wielkimi literami </a:t>
            </a:r>
            <a:endParaRPr lang="pl-PL" sz="2800" b="1" dirty="0"/>
          </a:p>
        </p:txBody>
      </p:sp>
      <p:sp>
        <p:nvSpPr>
          <p:cNvPr id="9" name="Prostokąt 8"/>
          <p:cNvSpPr/>
          <p:nvPr/>
        </p:nvSpPr>
        <p:spPr>
          <a:xfrm>
            <a:off x="142844" y="1357298"/>
            <a:ext cx="71438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err="1" smtClean="0"/>
              <a:t>Za</a:t>
            </a:r>
            <a:r>
              <a:rPr lang="pl-PL" sz="2800" b="1" dirty="0" err="1" smtClean="0">
                <a:solidFill>
                  <a:srgbClr val="FF0000"/>
                </a:solidFill>
              </a:rPr>
              <a:t>N</a:t>
            </a:r>
            <a:r>
              <a:rPr lang="pl-PL" sz="2800" b="1" dirty="0" err="1" smtClean="0"/>
              <a:t>im</a:t>
            </a:r>
            <a:r>
              <a:rPr lang="pl-PL" sz="2800" b="1" dirty="0" smtClean="0"/>
              <a:t> coś zrobisz, przemyśl! –</a:t>
            </a:r>
          </a:p>
          <a:p>
            <a:r>
              <a:rPr lang="pl-PL" sz="2800" b="1" dirty="0" smtClean="0"/>
              <a:t>wysłanego e-maila nie można zawrócić </a:t>
            </a:r>
            <a:endParaRPr lang="pl-PL" sz="2800" b="1" dirty="0"/>
          </a:p>
        </p:txBody>
      </p:sp>
      <p:sp>
        <p:nvSpPr>
          <p:cNvPr id="14" name="Prostokąt 13"/>
          <p:cNvSpPr/>
          <p:nvPr/>
        </p:nvSpPr>
        <p:spPr>
          <a:xfrm>
            <a:off x="1071538" y="4714884"/>
            <a:ext cx="70723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   Nie </a:t>
            </a:r>
            <a:r>
              <a:rPr lang="pl-PL" sz="2800" b="1" dirty="0" err="1" smtClean="0"/>
              <a:t>spamuj</a:t>
            </a:r>
            <a:r>
              <a:rPr lang="pl-PL" sz="2800" b="1" dirty="0" smtClean="0"/>
              <a:t>!</a:t>
            </a:r>
            <a:endParaRPr lang="pl-PL" sz="2800" b="1" dirty="0"/>
          </a:p>
        </p:txBody>
      </p:sp>
      <p:sp>
        <p:nvSpPr>
          <p:cNvPr id="15" name="Prostokąt 14"/>
          <p:cNvSpPr/>
          <p:nvPr/>
        </p:nvSpPr>
        <p:spPr>
          <a:xfrm>
            <a:off x="1357290" y="5786454"/>
            <a:ext cx="70723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     Nadawaj </a:t>
            </a:r>
            <a:r>
              <a:rPr lang="pl-PL" sz="2800" b="1" dirty="0" smtClean="0">
                <a:solidFill>
                  <a:srgbClr val="FF0000"/>
                </a:solidFill>
              </a:rPr>
              <a:t>T</a:t>
            </a:r>
            <a:r>
              <a:rPr lang="pl-PL" sz="2800" b="1" dirty="0" smtClean="0"/>
              <a:t>emat wiadomościom!</a:t>
            </a:r>
            <a:endParaRPr lang="pl-PL" sz="2800" b="1" dirty="0"/>
          </a:p>
        </p:txBody>
      </p:sp>
      <p:sp>
        <p:nvSpPr>
          <p:cNvPr id="27" name="Strzałka w dół 26"/>
          <p:cNvSpPr/>
          <p:nvPr/>
        </p:nvSpPr>
        <p:spPr>
          <a:xfrm>
            <a:off x="7143768" y="200024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>
            <a:off x="7429520" y="314324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1" name="Strzałka w dół 30"/>
          <p:cNvSpPr/>
          <p:nvPr/>
        </p:nvSpPr>
        <p:spPr>
          <a:xfrm>
            <a:off x="8001024" y="535782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w dół 31"/>
          <p:cNvSpPr/>
          <p:nvPr/>
        </p:nvSpPr>
        <p:spPr>
          <a:xfrm>
            <a:off x="7715272" y="428625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282" y="428604"/>
            <a:ext cx="77867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err="1" smtClean="0"/>
              <a:t>W</a:t>
            </a:r>
            <a:r>
              <a:rPr lang="pl-PL" sz="2800" b="1" dirty="0" err="1" smtClean="0">
                <a:solidFill>
                  <a:srgbClr val="FF0000"/>
                </a:solidFill>
              </a:rPr>
              <a:t>Y</a:t>
            </a:r>
            <a:r>
              <a:rPr lang="pl-PL" sz="2800" b="1" dirty="0" err="1" smtClean="0"/>
              <a:t>syłając</a:t>
            </a:r>
            <a:r>
              <a:rPr lang="pl-PL" sz="2800" b="1" dirty="0" smtClean="0"/>
              <a:t> załączniki, upewnij się, że ich rozmiar nie </a:t>
            </a:r>
          </a:p>
          <a:p>
            <a:r>
              <a:rPr lang="pl-PL" sz="2800" b="1" dirty="0" smtClean="0"/>
              <a:t>jest zbyt duży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571472" y="1643050"/>
            <a:ext cx="75724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Pisz poprawnie! – bez</a:t>
            </a:r>
          </a:p>
          <a:p>
            <a:r>
              <a:rPr lang="pl-PL" sz="2800" b="1" dirty="0" smtClean="0"/>
              <a:t>  błędów ortograficznych, używaj polskich znaków 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857224" y="2857496"/>
            <a:ext cx="750099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Nie nadużywaj </a:t>
            </a:r>
            <a:r>
              <a:rPr lang="pl-PL" sz="2800" b="1" dirty="0" err="1" smtClean="0"/>
              <a:t>emoti</a:t>
            </a:r>
            <a:r>
              <a:rPr lang="pl-PL" sz="2800" b="1" dirty="0" err="1" smtClean="0">
                <a:solidFill>
                  <a:srgbClr val="FF0000"/>
                </a:solidFill>
              </a:rPr>
              <a:t>K</a:t>
            </a:r>
            <a:r>
              <a:rPr lang="pl-PL" sz="2800" b="1" dirty="0" err="1" smtClean="0"/>
              <a:t>on</a:t>
            </a:r>
            <a:r>
              <a:rPr lang="pl-PL" sz="2800" b="1" dirty="0" smtClean="0"/>
              <a:t>!</a:t>
            </a:r>
            <a:endParaRPr lang="pl-PL" sz="2800" b="1" dirty="0"/>
          </a:p>
        </p:txBody>
      </p:sp>
      <p:sp>
        <p:nvSpPr>
          <p:cNvPr id="6" name="Prostokąt 5"/>
          <p:cNvSpPr/>
          <p:nvPr/>
        </p:nvSpPr>
        <p:spPr>
          <a:xfrm>
            <a:off x="1071538" y="4071942"/>
            <a:ext cx="750099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     Nie obrażaj!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1285852" y="5214950"/>
            <a:ext cx="75724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      </a:t>
            </a:r>
            <a:r>
              <a:rPr lang="pl-PL" sz="2800" b="1" dirty="0" err="1" smtClean="0"/>
              <a:t>N</a:t>
            </a:r>
            <a:r>
              <a:rPr lang="pl-PL" sz="2800" b="1" dirty="0" err="1" smtClean="0">
                <a:solidFill>
                  <a:srgbClr val="FF0000"/>
                </a:solidFill>
              </a:rPr>
              <a:t>I</a:t>
            </a:r>
            <a:r>
              <a:rPr lang="pl-PL" sz="2800" b="1" dirty="0" err="1" smtClean="0"/>
              <a:t>e</a:t>
            </a:r>
            <a:r>
              <a:rPr lang="pl-PL" sz="2800" b="1" dirty="0" smtClean="0"/>
              <a:t> rozsyłaj łańcuszków szczęścia!</a:t>
            </a:r>
            <a:endParaRPr lang="pl-PL" sz="2800" b="1" dirty="0"/>
          </a:p>
        </p:txBody>
      </p:sp>
      <p:sp>
        <p:nvSpPr>
          <p:cNvPr id="13" name="Strzałka w dół 12"/>
          <p:cNvSpPr/>
          <p:nvPr/>
        </p:nvSpPr>
        <p:spPr>
          <a:xfrm>
            <a:off x="7858148" y="114298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>
            <a:off x="8001024" y="235743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8429652" y="478632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8215338" y="357187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571480"/>
            <a:ext cx="72866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Szanuj prawo </a:t>
            </a:r>
            <a:r>
              <a:rPr lang="pl-PL" sz="2800" b="1" dirty="0" err="1" smtClean="0"/>
              <a:t>autorski</a:t>
            </a:r>
            <a:r>
              <a:rPr lang="pl-PL" sz="2800" b="1" dirty="0" err="1" smtClean="0">
                <a:solidFill>
                  <a:srgbClr val="FF0000"/>
                </a:solidFill>
              </a:rPr>
              <a:t>E</a:t>
            </a:r>
            <a:r>
              <a:rPr lang="pl-PL" sz="2800" b="1" dirty="0" smtClean="0"/>
              <a:t>!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500034" y="1785926"/>
            <a:ext cx="72866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Nie podszywaj się pod innych!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785786" y="2857496"/>
            <a:ext cx="721523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Pisz na </a:t>
            </a:r>
            <a:r>
              <a:rPr lang="pl-PL" sz="2800" b="1" dirty="0" smtClean="0">
                <a:solidFill>
                  <a:srgbClr val="FF0000"/>
                </a:solidFill>
              </a:rPr>
              <a:t>T</a:t>
            </a:r>
            <a:r>
              <a:rPr lang="pl-PL" sz="2800" b="1" dirty="0" smtClean="0"/>
              <a:t>emat!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1000100" y="4071942"/>
            <a:ext cx="72866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  Uważaj z humorem  i ironią!</a:t>
            </a:r>
            <a:endParaRPr lang="pl-PL" sz="2800" b="1" dirty="0"/>
          </a:p>
        </p:txBody>
      </p:sp>
      <p:sp>
        <p:nvSpPr>
          <p:cNvPr id="6" name="Prostokąt 5"/>
          <p:cNvSpPr/>
          <p:nvPr/>
        </p:nvSpPr>
        <p:spPr>
          <a:xfrm>
            <a:off x="1285852" y="5214950"/>
            <a:ext cx="721523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          Nie </a:t>
            </a:r>
            <a:r>
              <a:rPr lang="pl-PL" sz="2800" b="1" dirty="0" err="1" smtClean="0"/>
              <a:t>z</a:t>
            </a:r>
            <a:r>
              <a:rPr lang="pl-PL" sz="2800" b="1" dirty="0" err="1" smtClean="0">
                <a:solidFill>
                  <a:srgbClr val="FF0000"/>
                </a:solidFill>
              </a:rPr>
              <a:t>A</a:t>
            </a:r>
            <a:r>
              <a:rPr lang="pl-PL" sz="2800" b="1" dirty="0" err="1" smtClean="0"/>
              <a:t>śmiecaj</a:t>
            </a:r>
            <a:r>
              <a:rPr lang="pl-PL" sz="2800" b="1" dirty="0" smtClean="0"/>
              <a:t> sieci!</a:t>
            </a:r>
            <a:endParaRPr lang="pl-PL" sz="2800" b="1" dirty="0"/>
          </a:p>
        </p:txBody>
      </p:sp>
      <p:sp>
        <p:nvSpPr>
          <p:cNvPr id="7" name="Strzałka w dół 6"/>
          <p:cNvSpPr/>
          <p:nvPr/>
        </p:nvSpPr>
        <p:spPr>
          <a:xfrm>
            <a:off x="7358082" y="135729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7715272" y="242886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7858148" y="357187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8143900" y="471488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357166"/>
            <a:ext cx="802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CC00"/>
                </a:solidFill>
                <a:latin typeface="Comic Sans MS" pitchFamily="66" charset="0"/>
              </a:rPr>
              <a:t>Kilka zasad bezpieczeństwa w Internecie</a:t>
            </a:r>
            <a:endParaRPr lang="pl-PL" sz="28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00760" y="1571612"/>
            <a:ext cx="2771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Nie udostępniaj swoich danych nieznanej osobie 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14282" y="1500174"/>
            <a:ext cx="321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Nigdy nie podawaj swojego hasła !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286512" y="3929066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Zabezpiecz komputer !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42844" y="3571876"/>
            <a:ext cx="27860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Nigdy nie umawiaj się na spotkanie z nieznajomym w sieci !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85720" y="5143512"/>
            <a:ext cx="255747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Nie odpowiadaj na zaczepki w sieci !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000496" y="5572140"/>
            <a:ext cx="49292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Nie wchodź na </a:t>
            </a:r>
            <a:r>
              <a:rPr lang="pl-PL" b="1" smtClean="0">
                <a:solidFill>
                  <a:schemeClr val="accent6">
                    <a:lumMod val="50000"/>
                  </a:schemeClr>
                </a:solidFill>
              </a:rPr>
              <a:t>podejrzane strony !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Obraz 12" descr="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571744"/>
            <a:ext cx="3143272" cy="2857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428604"/>
            <a:ext cx="649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W ramach DBI w naszej szkole został przeprowadzony międzyszkolny konkurs informatyczny </a:t>
            </a:r>
          </a:p>
          <a:p>
            <a:pPr algn="ctr"/>
            <a:r>
              <a:rPr lang="pl-PL" sz="2200" b="1" dirty="0" smtClean="0"/>
              <a:t>„Dzień Bezpiecznego Internetu: tworzymy kulturę szacunku w sieci”.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57158" y="2071678"/>
            <a:ext cx="83582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/>
              <a:t>Cele </a:t>
            </a:r>
            <a:r>
              <a:rPr lang="pl-PL" sz="2200" b="1" dirty="0" smtClean="0"/>
              <a:t>konkursu były następujące:</a:t>
            </a:r>
            <a:endParaRPr lang="pl-PL" sz="2200" dirty="0" smtClean="0"/>
          </a:p>
          <a:p>
            <a:pPr algn="ctr"/>
            <a:r>
              <a:rPr lang="pl-PL" sz="2200" dirty="0" smtClean="0"/>
              <a:t>-uświadomienie </a:t>
            </a:r>
            <a:r>
              <a:rPr lang="pl-PL" sz="2200" dirty="0"/>
              <a:t>uczniom zagrożeń związanych z </a:t>
            </a:r>
            <a:r>
              <a:rPr lang="pl-PL" sz="2200" dirty="0" smtClean="0"/>
              <a:t>Internetem,</a:t>
            </a:r>
          </a:p>
          <a:p>
            <a:pPr algn="ctr"/>
            <a:r>
              <a:rPr lang="pl-PL" sz="2200" dirty="0" smtClean="0"/>
              <a:t>-propagowanie </a:t>
            </a:r>
            <a:r>
              <a:rPr lang="pl-PL" sz="2200" dirty="0"/>
              <a:t>zasad bezpiecznego korzystania z </a:t>
            </a:r>
            <a:r>
              <a:rPr lang="pl-PL" sz="2200" dirty="0" smtClean="0"/>
              <a:t>Internetu,</a:t>
            </a:r>
          </a:p>
          <a:p>
            <a:pPr algn="ctr"/>
            <a:r>
              <a:rPr lang="pl-PL" sz="2200" dirty="0" smtClean="0"/>
              <a:t>-rozwijanie </a:t>
            </a:r>
            <a:r>
              <a:rPr lang="pl-PL" sz="2200" dirty="0"/>
              <a:t>zainteresowań i uzdolnień informatycznych oraz twórczego myślenia i stosowania wiedzy w praktycznym </a:t>
            </a:r>
            <a:r>
              <a:rPr lang="pl-PL" sz="2200" dirty="0" smtClean="0"/>
              <a:t>działaniu</a:t>
            </a:r>
            <a:r>
              <a:rPr lang="pl-PL" sz="2200" dirty="0"/>
              <a:t>,</a:t>
            </a:r>
            <a:endParaRPr lang="pl-PL" sz="2200" dirty="0" smtClean="0"/>
          </a:p>
          <a:p>
            <a:pPr algn="ctr"/>
            <a:r>
              <a:rPr lang="pl-PL" sz="2200" dirty="0" smtClean="0"/>
              <a:t>-zastosowanie </a:t>
            </a:r>
            <a:r>
              <a:rPr lang="pl-PL" sz="2200" dirty="0"/>
              <a:t>różnych technik komputerowych w prezentacji </a:t>
            </a:r>
            <a:r>
              <a:rPr lang="pl-PL" sz="2200" dirty="0" smtClean="0"/>
              <a:t>tematu,</a:t>
            </a:r>
          </a:p>
          <a:p>
            <a:pPr algn="ctr"/>
            <a:r>
              <a:rPr lang="pl-PL" sz="2200" dirty="0" smtClean="0"/>
              <a:t>-wzmacnianie </a:t>
            </a:r>
            <a:r>
              <a:rPr lang="pl-PL" sz="2200" dirty="0"/>
              <a:t>wśród uczniów wiary we własne możliwości i </a:t>
            </a:r>
            <a:r>
              <a:rPr lang="pl-PL" sz="2200" dirty="0" smtClean="0"/>
              <a:t>umiejętności,</a:t>
            </a:r>
          </a:p>
          <a:p>
            <a:pPr algn="ctr"/>
            <a:r>
              <a:rPr lang="pl-PL" sz="2200" dirty="0" smtClean="0"/>
              <a:t>-promowanie </a:t>
            </a:r>
            <a:r>
              <a:rPr lang="pl-PL" sz="2200" dirty="0"/>
              <a:t>technologii </a:t>
            </a:r>
            <a:r>
              <a:rPr lang="pl-PL" sz="2200" dirty="0" smtClean="0"/>
              <a:t>komputerowych, </a:t>
            </a:r>
          </a:p>
          <a:p>
            <a:pPr algn="ctr"/>
            <a:r>
              <a:rPr lang="pl-PL" sz="2200" dirty="0" smtClean="0"/>
              <a:t>-włączenie </a:t>
            </a:r>
            <a:r>
              <a:rPr lang="pl-PL" sz="2200" dirty="0"/>
              <a:t>dzieci i młodzieży w obchody Międzynarodowego „Dnia Bezpiecznego Internetu”.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763</Words>
  <Application>Microsoft Office PowerPoint</Application>
  <PresentationFormat>Pokaz na ekranie (4:3)</PresentationFormat>
  <Paragraphs>87</Paragraphs>
  <Slides>49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Motyw pakietu Office</vt:lpstr>
      <vt:lpstr>DZIEŃ BEZPIECZNEGO INTERNETU</vt:lpstr>
      <vt:lpstr>Slajd 2</vt:lpstr>
      <vt:lpstr>      W tym roku DBI był obchodzony 6 lutego pod hasłem „Dzień Bezpiecznego Internetu:  tworzymy kulturę szacunku w sieci”. </vt:lpstr>
      <vt:lpstr>W Internecie należy przestrzegać netykiety, czyli zasad dobrego zachowania w sieci. </vt:lpstr>
      <vt:lpstr>Podstawowe zasady netykiety: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INTERNETU</dc:title>
  <dc:creator>Użytkownik systemu Windows</dc:creator>
  <cp:lastModifiedBy>user</cp:lastModifiedBy>
  <cp:revision>91</cp:revision>
  <dcterms:created xsi:type="dcterms:W3CDTF">2018-03-11T18:19:09Z</dcterms:created>
  <dcterms:modified xsi:type="dcterms:W3CDTF">2018-04-22T09:23:30Z</dcterms:modified>
</cp:coreProperties>
</file>