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
  </p:notesMasterIdLst>
  <p:sldIdLst>
    <p:sldId id="289" r:id="rId2"/>
    <p:sldId id="257" r:id="rId3"/>
    <p:sldId id="258" r:id="rId4"/>
    <p:sldId id="281" r:id="rId5"/>
    <p:sldId id="282" r:id="rId6"/>
    <p:sldId id="283" r:id="rId7"/>
    <p:sldId id="284" r:id="rId8"/>
    <p:sldId id="259" r:id="rId9"/>
    <p:sldId id="260" r:id="rId10"/>
    <p:sldId id="275" r:id="rId11"/>
    <p:sldId id="261" r:id="rId12"/>
    <p:sldId id="262" r:id="rId13"/>
    <p:sldId id="263" r:id="rId14"/>
    <p:sldId id="264" r:id="rId15"/>
    <p:sldId id="265" r:id="rId16"/>
    <p:sldId id="266" r:id="rId17"/>
    <p:sldId id="267" r:id="rId18"/>
    <p:sldId id="268" r:id="rId19"/>
    <p:sldId id="269" r:id="rId20"/>
    <p:sldId id="270" r:id="rId21"/>
    <p:sldId id="271" r:id="rId22"/>
    <p:sldId id="273" r:id="rId23"/>
    <p:sldId id="272" r:id="rId24"/>
    <p:sldId id="274" r:id="rId25"/>
    <p:sldId id="276" r:id="rId26"/>
    <p:sldId id="277" r:id="rId27"/>
    <p:sldId id="278" r:id="rId28"/>
    <p:sldId id="279" r:id="rId29"/>
    <p:sldId id="280" r:id="rId30"/>
    <p:sldId id="285" r:id="rId31"/>
    <p:sldId id="286" r:id="rId32"/>
    <p:sldId id="287" r:id="rId33"/>
    <p:sldId id="290" r:id="rId34"/>
    <p:sldId id="291" r:id="rId35"/>
    <p:sldId id="28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8" d="100"/>
          <a:sy n="58" d="100"/>
        </p:scale>
        <p:origin x="-906"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2D0C5-4874-4924-B7A7-AC77156A534E}" type="datetimeFigureOut">
              <a:rPr lang="pl-PL" smtClean="0"/>
              <a:t>2018-02-13</a:t>
            </a:fld>
            <a:endParaRPr lang="pl-PL" dirty="0"/>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38E6E1-CFCF-444B-B266-1EDEEE54EBF8}" type="slidenum">
              <a:rPr lang="pl-PL" smtClean="0"/>
              <a:t>‹#›</a:t>
            </a:fld>
            <a:endParaRPr lang="pl-PL" dirty="0"/>
          </a:p>
        </p:txBody>
      </p:sp>
    </p:spTree>
    <p:extLst>
      <p:ext uri="{BB962C8B-B14F-4D97-AF65-F5344CB8AC3E}">
        <p14:creationId xmlns:p14="http://schemas.microsoft.com/office/powerpoint/2010/main" val="1647137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B438E6E1-CFCF-444B-B266-1EDEEE54EBF8}" type="slidenum">
              <a:rPr lang="pl-PL" smtClean="0"/>
              <a:t>4</a:t>
            </a:fld>
            <a:endParaRPr lang="pl-PL" dirty="0"/>
          </a:p>
        </p:txBody>
      </p:sp>
    </p:spTree>
    <p:extLst>
      <p:ext uri="{BB962C8B-B14F-4D97-AF65-F5344CB8AC3E}">
        <p14:creationId xmlns:p14="http://schemas.microsoft.com/office/powerpoint/2010/main" val="182636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pl-PL" smtClean="0"/>
              <a:t>Kliknij, aby edytować styl</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95" name="Title 94"/>
          <p:cNvSpPr>
            <a:spLocks noGrp="1"/>
          </p:cNvSpPr>
          <p:nvPr>
            <p:ph type="title"/>
          </p:nvPr>
        </p:nvSpPr>
        <p:spPr>
          <a:xfrm>
            <a:off x="457200" y="4463568"/>
            <a:ext cx="8305800" cy="1143000"/>
          </a:xfrm>
        </p:spPr>
        <p:txBody>
          <a:bodyPr/>
          <a:lstStyle/>
          <a:p>
            <a:r>
              <a:rPr lang="pl-PL" smtClean="0"/>
              <a:t>Kliknij, aby edytować styl</a:t>
            </a:r>
            <a:endParaRPr lang="en-US"/>
          </a:p>
        </p:txBody>
      </p:sp>
      <p:sp>
        <p:nvSpPr>
          <p:cNvPr id="2" name="Date Placeholder 1"/>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91" name="Footer Placeholder 90"/>
          <p:cNvSpPr>
            <a:spLocks noGrp="1"/>
          </p:cNvSpPr>
          <p:nvPr>
            <p:ph type="ftr" sz="quarter" idx="11"/>
          </p:nvPr>
        </p:nvSpPr>
        <p:spPr/>
        <p:txBody>
          <a:bodyPr/>
          <a:lstStyle/>
          <a:p>
            <a:endParaRPr kumimoji="0" lang="en-US" dirty="0"/>
          </a:p>
        </p:txBody>
      </p:sp>
      <p:sp>
        <p:nvSpPr>
          <p:cNvPr id="92" name="Slide Number Placeholder 91"/>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Date Placeholder 4"/>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Date Placeholder 6"/>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pl-PL" smtClean="0"/>
              <a:t>Kliknij, aby edytować styl</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lang="en-US" dirty="0"/>
          </a:p>
        </p:txBody>
      </p:sp>
      <p:sp>
        <p:nvSpPr>
          <p:cNvPr id="5" name="Date Placeholder 4"/>
          <p:cNvSpPr>
            <a:spLocks noGrp="1"/>
          </p:cNvSpPr>
          <p:nvPr>
            <p:ph type="dt" sz="half" idx="10"/>
          </p:nvPr>
        </p:nvSpPr>
        <p:spPr/>
        <p:txBody>
          <a:bodyPr/>
          <a:lstStyle/>
          <a:p>
            <a:pPr eaLnBrk="1" latinLnBrk="0" hangingPunct="1"/>
            <a:fld id="{74CBEAF9-9E58-4CC8-A6FF-6DD8A58DEEA4}" type="datetimeFigureOut">
              <a:rPr lang="en-US" smtClean="0"/>
              <a:pPr eaLnBrk="1" latinLnBrk="0" hangingPunct="1"/>
              <a:t>2/13/2018</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CA15C064-DD44-4CAC-873E-2D1F54821676}" type="slidenum">
              <a:rPr kumimoji="0" lang="en-US" smtClean="0"/>
              <a:pPr eaLnBrk="1" latinLnBrk="0" hangingPunct="1"/>
              <a:t>‹#›</a:t>
            </a:fld>
            <a:endParaRPr kumimoji="0"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pl-PL" smtClean="0"/>
              <a:t>Kliknij, aby edytować styl</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pl-PL" smtClean="0"/>
              <a:t>Kliknij, aby edytować styl</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pPr algn="l" eaLnBrk="1" latinLnBrk="0" hangingPunct="1"/>
            <a:fld id="{74CBEAF9-9E58-4CC8-A6FF-6DD8A58DEEA4}" type="datetimeFigureOut">
              <a:rPr lang="en-US" smtClean="0"/>
              <a:pPr algn="l" eaLnBrk="1" latinLnBrk="0" hangingPunct="1"/>
              <a:t>2/13/2018</a:t>
            </a:fld>
            <a:endParaRPr lang="en-US" dirty="0">
              <a:solidFill>
                <a:schemeClr val="accent1">
                  <a:shade val="75000"/>
                </a:schemeClr>
              </a:solidFill>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pPr algn="r" eaLnBrk="1" latinLnBrk="0" hangingPunct="1"/>
            <a:endParaRPr kumimoji="0" lang="en-US" dirty="0">
              <a:solidFill>
                <a:schemeClr val="accent1">
                  <a:shade val="75000"/>
                </a:schemeClr>
              </a:solidFill>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CA15C064-DD44-4CAC-873E-2D1F54821676}" type="slidenum">
              <a:rPr kumimoji="0" lang="en-US" smtClean="0"/>
              <a:pPr eaLnBrk="1" latinLnBrk="0" hangingPunct="1"/>
              <a:t>‹#›</a:t>
            </a:fld>
            <a:endParaRPr kumimoji="0" lang="en-US" dirty="0">
              <a:solidFill>
                <a:schemeClr val="accent1">
                  <a:shade val="75000"/>
                </a:schemeClr>
              </a:solidFill>
            </a:endParaRPr>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hyperlink" Target="http://wilczetropy.ipn.gov.pl/wt/historie/ruch-oporu-armii-krajo/esej/13538,Ruch-Oporu-Armii-Krajowej-na-Polnocnym-Mazowszu-19451954.html" TargetMode="External"/><Relationship Id="rId2" Type="http://schemas.openxmlformats.org/officeDocument/2006/relationships/hyperlink" Target="http://podziemiezbrojne.blox.pl/2007/07/St-sierz-Mieczyslaw-Dziemieszkiewicz-Roj-1925.html" TargetMode="External"/><Relationship Id="rId1" Type="http://schemas.openxmlformats.org/officeDocument/2006/relationships/slideLayout" Target="../slideLayouts/slideLayout7.xml"/><Relationship Id="rId5" Type="http://schemas.openxmlformats.org/officeDocument/2006/relationships/hyperlink" Target="http://www.pspwinnica.edupage.org/" TargetMode="External"/><Relationship Id="rId4" Type="http://schemas.openxmlformats.org/officeDocument/2006/relationships/hyperlink" Target="http://www.google.p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6128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75897" y="1700808"/>
            <a:ext cx="7416824" cy="1938992"/>
          </a:xfrm>
          <a:prstGeom prst="rect">
            <a:avLst/>
          </a:prstGeom>
          <a:noFill/>
        </p:spPr>
        <p:txBody>
          <a:bodyPr wrap="square" rtlCol="0">
            <a:spAutoFit/>
          </a:bodyPr>
          <a:lstStyle/>
          <a:p>
            <a:pPr algn="ctr"/>
            <a:r>
              <a:rPr lang="pl-PL" sz="6000" b="1" i="1" dirty="0" smtClean="0">
                <a:solidFill>
                  <a:srgbClr val="FFFF00"/>
                </a:solidFill>
              </a:rPr>
              <a:t>Żołnierze wyklęci Ziemi Pułtuskiej</a:t>
            </a:r>
            <a:endParaRPr lang="pl-PL" sz="6000" b="1" i="1" dirty="0">
              <a:solidFill>
                <a:srgbClr val="FFFF00"/>
              </a:solidFill>
            </a:endParaRPr>
          </a:p>
        </p:txBody>
      </p:sp>
    </p:spTree>
    <p:extLst>
      <p:ext uri="{BB962C8B-B14F-4D97-AF65-F5344CB8AC3E}">
        <p14:creationId xmlns:p14="http://schemas.microsoft.com/office/powerpoint/2010/main" val="336312345"/>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13225"/>
            <a:ext cx="4897435" cy="61206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pole tekstowe 1"/>
          <p:cNvSpPr txBox="1"/>
          <p:nvPr/>
        </p:nvSpPr>
        <p:spPr>
          <a:xfrm>
            <a:off x="5102340" y="1124744"/>
            <a:ext cx="4067944" cy="1569660"/>
          </a:xfrm>
          <a:prstGeom prst="rect">
            <a:avLst/>
          </a:prstGeom>
          <a:noFill/>
        </p:spPr>
        <p:txBody>
          <a:bodyPr wrap="square" rtlCol="0">
            <a:spAutoFit/>
          </a:bodyPr>
          <a:lstStyle/>
          <a:p>
            <a:pPr algn="ctr"/>
            <a:r>
              <a:rPr lang="pl-PL" sz="3200" b="1" i="1" dirty="0" smtClean="0">
                <a:solidFill>
                  <a:schemeClr val="accent6">
                    <a:lumMod val="20000"/>
                    <a:lumOff val="80000"/>
                  </a:schemeClr>
                </a:solidFill>
              </a:rPr>
              <a:t>Mieczysław Dziemieszkiewicz ps. „Rój”</a:t>
            </a:r>
            <a:endParaRPr lang="pl-PL" sz="3200" b="1" i="1" dirty="0">
              <a:solidFill>
                <a:schemeClr val="accent6">
                  <a:lumMod val="20000"/>
                  <a:lumOff val="80000"/>
                </a:schemeClr>
              </a:solidFill>
            </a:endParaRPr>
          </a:p>
        </p:txBody>
      </p:sp>
    </p:spTree>
    <p:extLst>
      <p:ext uri="{BB962C8B-B14F-4D97-AF65-F5344CB8AC3E}">
        <p14:creationId xmlns:p14="http://schemas.microsoft.com/office/powerpoint/2010/main" val="409472284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548680"/>
            <a:ext cx="8064896" cy="5940088"/>
          </a:xfrm>
          <a:prstGeom prst="rect">
            <a:avLst/>
          </a:prstGeom>
          <a:noFill/>
        </p:spPr>
        <p:txBody>
          <a:bodyPr wrap="square" rtlCol="0">
            <a:spAutoFit/>
          </a:bodyPr>
          <a:lstStyle/>
          <a:p>
            <a:r>
              <a:rPr lang="pl-PL" sz="2000" b="1" dirty="0"/>
              <a:t>Mieczysław Dziemieszkiewicz</a:t>
            </a:r>
            <a:r>
              <a:rPr lang="pl-PL" sz="2000" dirty="0"/>
              <a:t>, urodzony się 25 stycznia 1925 roku                             w Zagrobach, pow. Łomża, do szkoły powszechnej uczęszczał w Różanie, a naukę kontynuował już w czasie wojny na  kursach tajnego nauczania w Makowie Mazowieckim. Był członkiem  NSZ i współpracował ze swoim starszym bratem Romanem „Pogodą”, późniejszym  komendantem Powiatu NSZ Ciechanów, zamordowanym przez żołnierzy radzieckich jesienią 1945 r. </a:t>
            </a:r>
            <a:endParaRPr lang="pl-PL" sz="2000" dirty="0" smtClean="0"/>
          </a:p>
          <a:p>
            <a:endParaRPr lang="pl-PL" sz="2000" dirty="0" smtClean="0"/>
          </a:p>
          <a:p>
            <a:r>
              <a:rPr lang="pl-PL" sz="2000" dirty="0" smtClean="0"/>
              <a:t>Po </a:t>
            </a:r>
            <a:r>
              <a:rPr lang="pl-PL" sz="2000" dirty="0"/>
              <a:t>wojnie Mieczysław Dziemieszkiewicz odbywał służbę wojskową                            w Warszawie w 1. Zapasowym pułku piechoty LWP, ale na wieść o śmierci brata Romana uciekł na teren powiatu ciechanowskiego. Został członkiem oddziału partyzanckiego NSZ-NZW ppor. Mariana Kraśniewskiego „Burzy". Wtedy przyjął pseudonim „Rój”. Pełnił funkcję łącznika między Komendą Okręgu a Komendą Powiatu., ale wkrótce, już w stopniu sierżanta, „Rój’ stanął na czele patrolu Pogotowia Akcji Specjalnej (PAS) na teren powiatu Ciechanów i rozpoczął działalność zbrojną . Wziął udział ze swoim oddziałem w odbiciu więźniów z pułtuskiego więzienia  25 listopada 1946 </a:t>
            </a:r>
            <a:r>
              <a:rPr lang="pl-PL" sz="2000" dirty="0" smtClean="0"/>
              <a:t>r</a:t>
            </a:r>
          </a:p>
          <a:p>
            <a:endParaRPr lang="pl-PL" sz="2000" dirty="0"/>
          </a:p>
        </p:txBody>
      </p:sp>
    </p:spTree>
    <p:extLst>
      <p:ext uri="{BB962C8B-B14F-4D97-AF65-F5344CB8AC3E}">
        <p14:creationId xmlns:p14="http://schemas.microsoft.com/office/powerpoint/2010/main" val="4900711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73685" y="404664"/>
            <a:ext cx="8640960" cy="6186309"/>
          </a:xfrm>
          <a:prstGeom prst="rect">
            <a:avLst/>
          </a:prstGeom>
        </p:spPr>
        <p:txBody>
          <a:bodyPr wrap="square">
            <a:spAutoFit/>
          </a:bodyPr>
          <a:lstStyle/>
          <a:p>
            <a:r>
              <a:rPr lang="pl-PL" dirty="0"/>
              <a:t>W maju 1947 r. nowym komendantem XVI Okręgu „Orzeł” został chor. Józef Kozłowski „Las", a Mieczysław Dziemieszkiewicz „Rój” komendantem Powiatu „Ciężki" (pow. Ciechanów, część pow. Płońsk i Mława) i  dowódcą oddziału partyzanckiego operującego na tym terenie, liczącego około 15-20 żołnierzy, który działał zazwyczaj podzielony na trzy samodzielne patrole partyzanckie „Pilota”, „Tygrysa” i „Kazimierczuka”. W 1948 r. rozkazem komendanta „XVI” Okręgu NZW „Rój” został awansowany na stopień starszego sierżanta. W tym okresie jego oddział wykonał szereg śmiałych akcji przeciwko władzy komunistycznej, a dokładniej przeciwko osobom utożsamianym z partią komunistyczną i podejrzanych o współpracę z UB .</a:t>
            </a:r>
          </a:p>
          <a:p>
            <a:r>
              <a:rPr lang="pl-PL" dirty="0"/>
              <a:t>Po rozbiciu dwóch kolejnych komend „Rój” nadal działał w terenie, stworzył KP „Wisła” NZW obejmującą swym zasięgiem powiaty Ciechanów, Mława oraz część powiatów Przasnysz, Pułtusk i Płońsk . Wykonał kilkanaście akcji zbrojnych na terenie powiatu pułtuskiego, m.in.: 13 grudnia 1949 r. w Studziankach (gm. Nasielsk, pow. Pułtusk) patrol oddziału NZW „Roja” zlikwidował funkcjonariusza MO Adama Tomalaka (członka PZPR); 18 lutego 1950 r. patrol partyzancki dowodzony przez „Roja”, uzbrojony w pistolety maszynowe, wtargnął do urzędu gminnego w Winnicy (pow. Pułtusk). Wykonano wyrok śmierci na komendancie ORMO Czesławie Ratyńskim. Z kasy zabrano 400 tysięcy zł., zdobyto też PPSz. Partyzanci poszukiwali także kilku innych aktywistów komunistycznych, których jednak nie </a:t>
            </a:r>
            <a:r>
              <a:rPr lang="pl-PL" dirty="0" smtClean="0"/>
              <a:t>zastano.</a:t>
            </a:r>
            <a:endParaRPr lang="pl-PL" dirty="0"/>
          </a:p>
          <a:p>
            <a:endParaRPr lang="pl-PL" dirty="0"/>
          </a:p>
        </p:txBody>
      </p:sp>
    </p:spTree>
    <p:extLst>
      <p:ext uri="{BB962C8B-B14F-4D97-AF65-F5344CB8AC3E}">
        <p14:creationId xmlns:p14="http://schemas.microsoft.com/office/powerpoint/2010/main" val="3418476305"/>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5536" y="548680"/>
            <a:ext cx="8352928" cy="5632311"/>
          </a:xfrm>
          <a:prstGeom prst="rect">
            <a:avLst/>
          </a:prstGeom>
          <a:noFill/>
        </p:spPr>
        <p:txBody>
          <a:bodyPr wrap="square" rtlCol="0">
            <a:spAutoFit/>
          </a:bodyPr>
          <a:lstStyle/>
          <a:p>
            <a:r>
              <a:rPr lang="pl-PL" dirty="0"/>
              <a:t>27 kwietnia 1950 r. patrol „Pilota” wkroczył do osady Pokrzywnica (gm. Gzowo, pow. Pułtusk) w celu wykonania akcji mającej poskromić zbyt gorliwych funkcjonariuszy miejscowego posterunku MO. Zastrzelono funkcjonariusza MO Wacława Czyżewskiego (członka PZPR), który usiłował wylegitymować partyzantów, drugi funkcjonariusz po krótkiej wymianie ognia uciekł. Partyzanci zdobyli 1 kbk i mundur . O szczegółach tej akcji czytamy z pamiętnika Władysława Grudzińskiego „Pilota”: </a:t>
            </a:r>
            <a:endParaRPr lang="pl-PL" dirty="0" smtClean="0"/>
          </a:p>
          <a:p>
            <a:r>
              <a:rPr lang="pl-PL" i="1" dirty="0" smtClean="0"/>
              <a:t>„Jesteśmy </a:t>
            </a:r>
            <a:r>
              <a:rPr lang="pl-PL" i="1" dirty="0"/>
              <a:t>w Pokrzywnicy. Ruch tam jak w małym miasteczku, idziemy drogą do Domosławia w kierunku kościoła. Ja - „Pilot”, dla mniejszego podejrzenia trzymam mały pakunek pod pachą, a jest nim lornetka owinięta w gazetę. Natomiast kolega „Ketling” idzie obok mnie, trzymając prawą rękę                   w kieszeni, gdzie był pistolet.  (...)Idąc drogą, a doszedłszy naprzeciw owych baraków Spółdzielni, zauważyliśmy w oknie dwóch milicjantów i kilku cywili, gdzie kręciły się również i kobiety. Chcąc zbadać, czy nie ma większej siły komunistów, dalej wolnym krokiem pomijamy baraki. (...)Uszliśmy może 150 metrów od baraków - wtem słyszymy: „Halo, halo!", oglądamy się, a milicjant, maszerując do nas, mówi: „Pozwólcie no" - tak ja natychmiast mrugnąłem na kolegę, co mamy robić. Wolnym krokiem zbliżamy się do milicjanta a on do nas. Zatrzymaliśmy się, natomiast milicjant zbliżył się na trzy kroki, stanął i pyta się: „Co wyście za jedni?”</a:t>
            </a:r>
          </a:p>
        </p:txBody>
      </p:sp>
    </p:spTree>
    <p:extLst>
      <p:ext uri="{BB962C8B-B14F-4D97-AF65-F5344CB8AC3E}">
        <p14:creationId xmlns:p14="http://schemas.microsoft.com/office/powerpoint/2010/main" val="109053530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1124744"/>
            <a:ext cx="8280920" cy="4708981"/>
          </a:xfrm>
          <a:prstGeom prst="rect">
            <a:avLst/>
          </a:prstGeom>
          <a:noFill/>
        </p:spPr>
        <p:txBody>
          <a:bodyPr wrap="square" rtlCol="0">
            <a:spAutoFit/>
          </a:bodyPr>
          <a:lstStyle/>
          <a:p>
            <a:r>
              <a:rPr lang="pl-PL" sz="2000" i="1" dirty="0"/>
              <a:t>Odpowiadam: „A tu, z trzeciej wioski, zaraz, zaraz pokażę dokumenty”. Wtem kolega „Ketling” wyrwał parabellum z kieszeni i chciał wystrzelić  w pierś komunisty, a tu masz diable kaftan, w komorze nabojowej był niewypał, tak ja - „Pilot”, natychmiast uchwyciłem niezawodną TT-etkę i wypaliłem dwie sztuki w klatkę piersiową gliny, lecz on natychmiast zrobił w tył zwrot, jeszcze w plecy i głowę otrzymał kilka kul. W tym momencie, gdy strzelano do atakującego nas [milicjanta], puszczono dwa strzały do jego kolegi trzymającego w rękach automat, gdy kule gwizdnęły mu przy uszach, skrył się za grube drzewo. Atakować nie mieliśmy szansy, gdyż on miał automat PPSz-a, a my obaj tylko                      z krótką bronią, a w zabranym karabinie zaledwie 4 naboje. Teraz zaczęliśmy się wycofywać, aby jak najszybciej oderwać się od miejsca </a:t>
            </a:r>
            <a:r>
              <a:rPr lang="pl-PL" sz="2000" i="1" dirty="0" smtClean="0"/>
              <a:t>wypadku.</a:t>
            </a:r>
          </a:p>
          <a:p>
            <a:endParaRPr lang="pl-PL" sz="2000" i="1" dirty="0"/>
          </a:p>
          <a:p>
            <a:endParaRPr lang="pl-PL" sz="2000" i="1" dirty="0"/>
          </a:p>
        </p:txBody>
      </p:sp>
    </p:spTree>
    <p:extLst>
      <p:ext uri="{BB962C8B-B14F-4D97-AF65-F5344CB8AC3E}">
        <p14:creationId xmlns:p14="http://schemas.microsoft.com/office/powerpoint/2010/main" val="184832787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5536" y="692696"/>
            <a:ext cx="8352928" cy="5016758"/>
          </a:xfrm>
          <a:prstGeom prst="rect">
            <a:avLst/>
          </a:prstGeom>
          <a:noFill/>
        </p:spPr>
        <p:txBody>
          <a:bodyPr wrap="square" rtlCol="0">
            <a:spAutoFit/>
          </a:bodyPr>
          <a:lstStyle/>
          <a:p>
            <a:r>
              <a:rPr lang="pl-PL" sz="2000" dirty="0"/>
              <a:t>Nowy 1951 rok podkomendni „Roja” rozpoczęli śmiałą akcją w Banku Spółdzielczym w Nasielsku. 15 stycznia 1951 r. dwuosobowy patrol wszedł do banku i zabrał 46 512 zł. Odsłaniając mundury ukryte pod płaszczami, partyzanci oznajmili pracownikom: </a:t>
            </a:r>
            <a:r>
              <a:rPr lang="pl-PL" sz="2000" i="1" dirty="0"/>
              <a:t>Nie bójcie się, my jesteśmy z partyzantki [...] macie dzwonki alarmowe, więc możecie dzwonić. My będziemy w mieście jeszcze godzinę</a:t>
            </a:r>
            <a:r>
              <a:rPr lang="pl-PL" sz="2000" dirty="0"/>
              <a:t>. Inny patrol w następnym miesiącu na terenie gospodarstwa Tadeusza Skoczylasa w Ostaszewie (pow. pułtuski) zabił funkcjonariusza MO Jerzego Lachowskiego, członka PZPR.  Skoczylas uciekł do „lasu” i przyjął  pseudonim „Kot” .</a:t>
            </a:r>
          </a:p>
          <a:p>
            <a:r>
              <a:rPr lang="pl-PL" sz="2000" dirty="0"/>
              <a:t>Oddział „Roja” ponosił również straty jak np. zlikwidowanie w lutym 1950 r. we wsi Osyski patrolu „Tygrysa” i czteroosobowego patrolu Władysława Grudzińskiego „Pilota”           w obławie w czerwcu 1950 r. w Popowie-Borowo z udziałem ok. 2 tys. żołnierzy KBW                     i funkcjonariuszy UB</a:t>
            </a:r>
          </a:p>
          <a:p>
            <a:endParaRPr lang="pl-PL" sz="2000" dirty="0"/>
          </a:p>
        </p:txBody>
      </p:sp>
    </p:spTree>
    <p:extLst>
      <p:ext uri="{BB962C8B-B14F-4D97-AF65-F5344CB8AC3E}">
        <p14:creationId xmlns:p14="http://schemas.microsoft.com/office/powerpoint/2010/main" val="231036366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5536" y="548680"/>
            <a:ext cx="8568952" cy="4524315"/>
          </a:xfrm>
          <a:prstGeom prst="rect">
            <a:avLst/>
          </a:prstGeom>
          <a:noFill/>
        </p:spPr>
        <p:txBody>
          <a:bodyPr wrap="square" rtlCol="0">
            <a:spAutoFit/>
          </a:bodyPr>
          <a:lstStyle/>
          <a:p>
            <a:r>
              <a:rPr lang="pl-PL" sz="2400" dirty="0"/>
              <a:t>„Macki” UB zacieśniały się coraz bardziej wokół „Roja”. Rosła liczba osób zmuszonych do współpracy z UBP szantażem, groźbami i szykanami. W ten właśnie sposób, w wyniku donosu narzeczonej Mieczysława Dziemieszkiewicza, 13 kwietnia 1951 r., rozpoczęła się obława na Roja” i „Mazura” przebywających  w gospodarstwie Burkackich                        Szyszkach (gm. Kozłowo, pow. pułtuski). Przeciwko dwóm partyzantom wystawiono 270 żołnierzy z I Brygady KBW. W operacji uczestniczyli funkcjonariusze UB i MO. Wstrząsającą relację z ostatnich chwil życia Mieczysława Dziemieszkiewicza i Bronisława Gniazdowskiego przedstawił świadek tego wydarzenia</a:t>
            </a:r>
            <a:r>
              <a:rPr lang="pl-PL" dirty="0"/>
              <a:t>: </a:t>
            </a:r>
          </a:p>
        </p:txBody>
      </p:sp>
    </p:spTree>
    <p:extLst>
      <p:ext uri="{BB962C8B-B14F-4D97-AF65-F5344CB8AC3E}">
        <p14:creationId xmlns:p14="http://schemas.microsoft.com/office/powerpoint/2010/main" val="221331473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23528" y="476672"/>
            <a:ext cx="8208912" cy="5940088"/>
          </a:xfrm>
          <a:prstGeom prst="rect">
            <a:avLst/>
          </a:prstGeom>
          <a:noFill/>
        </p:spPr>
        <p:txBody>
          <a:bodyPr wrap="square" rtlCol="0">
            <a:spAutoFit/>
          </a:bodyPr>
          <a:lstStyle/>
          <a:p>
            <a:r>
              <a:rPr lang="pl-PL" sz="2000" i="1" dirty="0">
                <a:solidFill>
                  <a:schemeClr val="accent2">
                    <a:lumMod val="20000"/>
                    <a:lumOff val="80000"/>
                  </a:schemeClr>
                </a:solidFill>
              </a:rPr>
              <a:t>W niebo wystrzeliła czerwona rakieta. I w tej sekundzie zaczęło się piekło. Z wszelkiej posiadanej broni żołnierze zaczęli strzelać do zabudowań, w których przebywał „Rój”. Powstał taki huk, że wydawało się, że ziemia </a:t>
            </a:r>
            <a:r>
              <a:rPr lang="pl-PL" sz="2000" i="1" dirty="0" smtClean="0">
                <a:solidFill>
                  <a:schemeClr val="accent2">
                    <a:lumMod val="20000"/>
                    <a:lumOff val="80000"/>
                  </a:schemeClr>
                </a:solidFill>
              </a:rPr>
              <a:t>drży </a:t>
            </a:r>
            <a:r>
              <a:rPr lang="pl-PL" sz="2000" i="1" dirty="0">
                <a:solidFill>
                  <a:schemeClr val="accent2">
                    <a:lumMod val="20000"/>
                    <a:lumOff val="80000"/>
                  </a:schemeClr>
                </a:solidFill>
              </a:rPr>
              <a:t>i łamie się. Wówczas z oświetlonych rakietami budynków wyszli dwaj mężczyźni. Skierowali się w stronę pobliskiej drogi, widocznie zamierzali podążyć do wspomnianego lasu. Jeden                         z nich szedł wyprostowany nieco przodem, drugi w pewnej odległości z tyłu – pewnie go ubezpieczał. Pierwszy uszedł kilkadziesiąt kroków, drugi jakby porażony piorunem – </a:t>
            </a:r>
            <a:r>
              <a:rPr lang="pl-PL" sz="2000" i="1" dirty="0" smtClean="0">
                <a:solidFill>
                  <a:schemeClr val="accent2">
                    <a:lumMod val="20000"/>
                    <a:lumOff val="80000"/>
                  </a:schemeClr>
                </a:solidFill>
              </a:rPr>
              <a:t>drgnął </a:t>
            </a:r>
            <a:r>
              <a:rPr lang="pl-PL" sz="2000" i="1" dirty="0">
                <a:solidFill>
                  <a:schemeClr val="accent2">
                    <a:lumMod val="20000"/>
                    <a:lumOff val="80000"/>
                  </a:schemeClr>
                </a:solidFill>
              </a:rPr>
              <a:t>i upadł. Wtedy główny dowódca obławy zza krzaka tarniny krzyknął – „podąć po linii – przerwać ogień – brać żywce!”. Żołnierze powtarzali komendę: „Przerwać ogień, przerwać ogień...”Po krótkiej chwili nastała głucha cisza. Od tej nagłej ciszy aż szumiało w skroniach. Wszyscy patrzyliśmy na przedpole. Drugi partyzant idący z tyłu zachwiał się i zaczął ciągnąć jedną nogę. Przewracał się, wstawał, próbował skakać na drugiej, zdrowej nodze. Dowlókł się do leżącego kolegi, chwycił jego pistolet i strzelił sobie w skroń. To był ostatni strzał </a:t>
            </a:r>
            <a:r>
              <a:rPr lang="pl-PL" sz="2000" i="1" dirty="0" smtClean="0">
                <a:solidFill>
                  <a:schemeClr val="accent2">
                    <a:lumMod val="20000"/>
                    <a:lumOff val="80000"/>
                  </a:schemeClr>
                </a:solidFill>
              </a:rPr>
              <a:t>w </a:t>
            </a:r>
            <a:r>
              <a:rPr lang="pl-PL" sz="2000" i="1" dirty="0">
                <a:solidFill>
                  <a:schemeClr val="accent2">
                    <a:lumMod val="20000"/>
                    <a:lumOff val="80000"/>
                  </a:schemeClr>
                </a:solidFill>
              </a:rPr>
              <a:t>czasie obławy. W tej potwornej ciszy ten strzał zabrzmiał jak trzask łamanej gałęzi. Któryś </a:t>
            </a:r>
            <a:r>
              <a:rPr lang="pl-PL" sz="2000" i="1" dirty="0" smtClean="0">
                <a:solidFill>
                  <a:schemeClr val="accent2">
                    <a:lumMod val="20000"/>
                    <a:lumOff val="80000"/>
                  </a:schemeClr>
                </a:solidFill>
              </a:rPr>
              <a:t> </a:t>
            </a:r>
            <a:r>
              <a:rPr lang="pl-PL" sz="2000" i="1" dirty="0">
                <a:solidFill>
                  <a:schemeClr val="accent2">
                    <a:lumMod val="20000"/>
                    <a:lumOff val="80000"/>
                  </a:schemeClr>
                </a:solidFill>
              </a:rPr>
              <a:t>z oficerów krzyknął: „Zdążył się dobić, s...syn!”</a:t>
            </a:r>
          </a:p>
        </p:txBody>
      </p:sp>
    </p:spTree>
    <p:extLst>
      <p:ext uri="{BB962C8B-B14F-4D97-AF65-F5344CB8AC3E}">
        <p14:creationId xmlns:p14="http://schemas.microsoft.com/office/powerpoint/2010/main" val="318530305"/>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1196752"/>
            <a:ext cx="8208912" cy="4431983"/>
          </a:xfrm>
          <a:prstGeom prst="rect">
            <a:avLst/>
          </a:prstGeom>
          <a:noFill/>
        </p:spPr>
        <p:txBody>
          <a:bodyPr wrap="square" rtlCol="0">
            <a:spAutoFit/>
          </a:bodyPr>
          <a:lstStyle/>
          <a:p>
            <a:r>
              <a:rPr lang="pl-PL" sz="2400" dirty="0"/>
              <a:t>Mieczysław Dziemieszkiewicz „Rój” w chwili śmierci miał 26 lat. Był niezwykle groźnym przeciwnikiem dla władzy komunistycznej. O jego wartości świadczy ogromna liczba sił wojskowych i ubeckich kierowanych do każdej operacji czy obławy przeciwko jego oddziałowi oraz to, jak długo w sposób zdeterminowany walczył ze znienawidzonym reżimem. Oczywiście w swojej działalności miał cennego sojusznika w postaci zaplecza społecznego, dzięki któremu mógł tak długo stawiać komunistom zbrojny opór. Wraz z jego śmiercią zakończyła się w powiecie pułtuskim działalność podziemia obozu narodowego.</a:t>
            </a:r>
          </a:p>
          <a:p>
            <a:r>
              <a:rPr lang="pl-PL" dirty="0"/>
              <a:t> </a:t>
            </a:r>
          </a:p>
        </p:txBody>
      </p:sp>
    </p:spTree>
    <p:extLst>
      <p:ext uri="{BB962C8B-B14F-4D97-AF65-F5344CB8AC3E}">
        <p14:creationId xmlns:p14="http://schemas.microsoft.com/office/powerpoint/2010/main" val="7529857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539552" y="260648"/>
            <a:ext cx="7632848" cy="923330"/>
          </a:xfrm>
          <a:prstGeom prst="rect">
            <a:avLst/>
          </a:prstGeom>
          <a:noFill/>
        </p:spPr>
        <p:txBody>
          <a:bodyPr wrap="square" rtlCol="0">
            <a:spAutoFit/>
          </a:bodyPr>
          <a:lstStyle/>
          <a:p>
            <a:pPr algn="ctr"/>
            <a:r>
              <a:rPr lang="pl-PL" sz="5400" b="1" i="1" dirty="0" smtClean="0"/>
              <a:t>Kim byli</a:t>
            </a:r>
            <a:endParaRPr lang="pl-PL" sz="5400" b="1" i="1" dirty="0"/>
          </a:p>
        </p:txBody>
      </p:sp>
      <p:sp>
        <p:nvSpPr>
          <p:cNvPr id="4" name="pole tekstowe 3"/>
          <p:cNvSpPr txBox="1"/>
          <p:nvPr/>
        </p:nvSpPr>
        <p:spPr>
          <a:xfrm>
            <a:off x="311099" y="1197266"/>
            <a:ext cx="8424936" cy="3108543"/>
          </a:xfrm>
          <a:prstGeom prst="rect">
            <a:avLst/>
          </a:prstGeom>
          <a:noFill/>
        </p:spPr>
        <p:txBody>
          <a:bodyPr wrap="square" rtlCol="0">
            <a:spAutoFit/>
          </a:bodyPr>
          <a:lstStyle/>
          <a:p>
            <a:pPr algn="ctr"/>
            <a:r>
              <a:rPr lang="pl-PL" sz="2800" dirty="0" smtClean="0"/>
              <a:t>To ludzie, którzy podjęli walkę o niepodległość Polski. Bronili swych rodzin, mieszkańców wsi, miasteczek i miast przed okupacją radziecką po drugiej wojnie światowej piętnowali zdrajców i przez wiele lat walki powodowali, że formułująca się władza ludowa i wspierający ją aparat bezpieczeństwa nie mogli czuć się bezpiecznie.</a:t>
            </a:r>
            <a:endParaRPr lang="pl-PL"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49" y="4309110"/>
            <a:ext cx="3019053" cy="21917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305809"/>
            <a:ext cx="4161942" cy="23915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80332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46406" y="260648"/>
            <a:ext cx="7344816" cy="954107"/>
          </a:xfrm>
          <a:prstGeom prst="rect">
            <a:avLst/>
          </a:prstGeom>
          <a:noFill/>
        </p:spPr>
        <p:txBody>
          <a:bodyPr wrap="square" rtlCol="0">
            <a:spAutoFit/>
          </a:bodyPr>
          <a:lstStyle/>
          <a:p>
            <a:r>
              <a:rPr lang="pl-PL" sz="2800" b="1" dirty="0">
                <a:solidFill>
                  <a:schemeClr val="accent2">
                    <a:lumMod val="60000"/>
                    <a:lumOff val="40000"/>
                  </a:schemeClr>
                </a:solidFill>
              </a:rPr>
              <a:t>Jan Kmiołek „Fala”, „Mazurek”, „Wir” (23 luty 1919 - 7 sierpnia 1952 r.). Żył 33 lata.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87" y="1412776"/>
            <a:ext cx="2713037" cy="3998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pole tekstowe 2"/>
          <p:cNvSpPr txBox="1"/>
          <p:nvPr/>
        </p:nvSpPr>
        <p:spPr>
          <a:xfrm>
            <a:off x="3676391" y="1250282"/>
            <a:ext cx="5184575" cy="5909310"/>
          </a:xfrm>
          <a:prstGeom prst="rect">
            <a:avLst/>
          </a:prstGeom>
          <a:noFill/>
        </p:spPr>
        <p:txBody>
          <a:bodyPr wrap="square" rtlCol="0">
            <a:spAutoFit/>
          </a:bodyPr>
          <a:lstStyle/>
          <a:p>
            <a:pPr marL="285750" indent="-285750">
              <a:buFont typeface="Arial" panose="020B0604020202020204" pitchFamily="34" charset="0"/>
              <a:buChar char="•"/>
            </a:pPr>
            <a:r>
              <a:rPr lang="pl-PL" dirty="0"/>
              <a:t>Jan Kmiołek  walczył jako żołnierz AK, WiN, NZW </a:t>
            </a:r>
            <a:r>
              <a:rPr lang="pl-PL" dirty="0" smtClean="0"/>
              <a:t>.</a:t>
            </a:r>
          </a:p>
          <a:p>
            <a:pPr marL="285750" indent="-285750">
              <a:buFont typeface="Arial" panose="020B0604020202020204" pitchFamily="34" charset="0"/>
              <a:buChar char="•"/>
            </a:pPr>
            <a:r>
              <a:rPr lang="pl-PL" dirty="0"/>
              <a:t>Po wojnie pozostał w konspiracji i stworzył swój oddział, który działał nie tylko na terenie powiatu pułtuskiego, ale również wychodził ze swoimi akcjami na obrzeża sąsiednich powiatów: Maków Mazowiecki, Ostrołęka i Ostrów </a:t>
            </a:r>
            <a:r>
              <a:rPr lang="pl-PL" dirty="0" smtClean="0"/>
              <a:t>Mazowiecka</a:t>
            </a:r>
          </a:p>
          <a:p>
            <a:pPr marL="285750" indent="-285750">
              <a:buFont typeface="Arial" panose="020B0604020202020204" pitchFamily="34" charset="0"/>
              <a:buChar char="•"/>
            </a:pPr>
            <a:r>
              <a:rPr lang="pl-PL" dirty="0"/>
              <a:t>Zwalczał agenturę UB, aktywistów komunistycznych, czasami likwidował zbyt gorliwych współpracowników władzy ludowej, ale najczęściej stosował pouczanie i ostrzeżenia połączone z </a:t>
            </a:r>
            <a:r>
              <a:rPr lang="pl-PL" dirty="0" smtClean="0"/>
              <a:t>wymierzeniem </a:t>
            </a:r>
            <a:r>
              <a:rPr lang="pl-PL" dirty="0"/>
              <a:t>kary chłosty lub nakładanie </a:t>
            </a:r>
            <a:r>
              <a:rPr lang="pl-PL" dirty="0" smtClean="0"/>
              <a:t>kontrybucji</a:t>
            </a:r>
          </a:p>
          <a:p>
            <a:pPr marL="285750" indent="-285750">
              <a:buFont typeface="Arial" panose="020B0604020202020204" pitchFamily="34" charset="0"/>
              <a:buChar char="•"/>
            </a:pPr>
            <a:r>
              <a:rPr lang="pl-PL" dirty="0" smtClean="0"/>
              <a:t>Aresztowany </a:t>
            </a:r>
            <a:r>
              <a:rPr lang="pl-PL" dirty="0"/>
              <a:t>zginął w wyniku zdrady bliskiego człowieka</a:t>
            </a:r>
          </a:p>
          <a:p>
            <a:pPr marL="285750" indent="-285750">
              <a:buFont typeface="Arial" panose="020B0604020202020204" pitchFamily="34" charset="0"/>
              <a:buChar char="•"/>
            </a:pPr>
            <a:endParaRPr lang="pl-PL" dirty="0" smtClean="0"/>
          </a:p>
          <a:p>
            <a:pPr marL="285750" indent="-285750">
              <a:buFont typeface="Arial" panose="020B0604020202020204" pitchFamily="34" charset="0"/>
              <a:buChar char="•"/>
            </a:pPr>
            <a:endParaRPr lang="pl-PL" dirty="0" smtClean="0"/>
          </a:p>
          <a:p>
            <a:endParaRPr lang="pl-PL" dirty="0" smtClean="0"/>
          </a:p>
          <a:p>
            <a:pPr marL="285750" indent="-285750">
              <a:buFont typeface="Arial" panose="020B0604020202020204" pitchFamily="34" charset="0"/>
              <a:buChar char="•"/>
            </a:pPr>
            <a:endParaRPr lang="pl-PL" dirty="0" smtClean="0"/>
          </a:p>
          <a:p>
            <a:endParaRPr lang="pl-PL" dirty="0"/>
          </a:p>
        </p:txBody>
      </p:sp>
      <p:sp>
        <p:nvSpPr>
          <p:cNvPr id="4" name="pole tekstowe 3"/>
          <p:cNvSpPr txBox="1"/>
          <p:nvPr/>
        </p:nvSpPr>
        <p:spPr>
          <a:xfrm>
            <a:off x="1052920" y="5730730"/>
            <a:ext cx="6950669" cy="923330"/>
          </a:xfrm>
          <a:prstGeom prst="rect">
            <a:avLst/>
          </a:prstGeom>
          <a:solidFill>
            <a:schemeClr val="tx2">
              <a:lumMod val="10000"/>
            </a:schemeClr>
          </a:solidFill>
        </p:spPr>
        <p:txBody>
          <a:bodyPr wrap="square" rtlCol="0">
            <a:spAutoFit/>
          </a:bodyPr>
          <a:lstStyle/>
          <a:p>
            <a:r>
              <a:rPr lang="pl-PL" dirty="0"/>
              <a:t>Jan Kmiołek jako żołnierz ZWZ-AK w Obwodzie Pułtusk pełnił funkcję łącznika na terenach przygranicznych i musiał nielegalnie często przekraczać granicę, za co dwukrotnie był aresztowany. </a:t>
            </a:r>
          </a:p>
        </p:txBody>
      </p:sp>
    </p:spTree>
    <p:extLst>
      <p:ext uri="{BB962C8B-B14F-4D97-AF65-F5344CB8AC3E}">
        <p14:creationId xmlns:p14="http://schemas.microsoft.com/office/powerpoint/2010/main" val="30185890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23528" y="764704"/>
            <a:ext cx="3600400" cy="4708981"/>
          </a:xfrm>
          <a:prstGeom prst="rect">
            <a:avLst/>
          </a:prstGeom>
          <a:noFill/>
        </p:spPr>
        <p:txBody>
          <a:bodyPr wrap="square" rtlCol="0">
            <a:spAutoFit/>
          </a:bodyPr>
          <a:lstStyle/>
          <a:p>
            <a:r>
              <a:rPr lang="pl-PL" sz="2000" b="1" dirty="0"/>
              <a:t>Dariusz Kieliszek „Ponury” </a:t>
            </a:r>
            <a:r>
              <a:rPr lang="pl-PL" sz="2000" dirty="0"/>
              <a:t>(18 grudnia 1927 -                          6 października 1946), żył niespełna 19 lat. Mieszkaniec Ostrowi Mazowieckiej.</a:t>
            </a:r>
          </a:p>
          <a:p>
            <a:r>
              <a:rPr lang="pl-PL" sz="2000" dirty="0"/>
              <a:t> Żołnierz ZWZ–AK, ROAK                i WiN.</a:t>
            </a:r>
          </a:p>
          <a:p>
            <a:r>
              <a:rPr lang="pl-PL" sz="2000" dirty="0"/>
              <a:t>W latach 1945-1946 stał się jednym z najbardziej poszukiwanych przez UB organizatorów podziemnego zbrojnego ruchu niepodległościowego                       w rejonie Puszczy Białej. </a:t>
            </a:r>
          </a:p>
          <a:p>
            <a:r>
              <a:rPr lang="pl-PL" sz="2000"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556792"/>
            <a:ext cx="3291149" cy="4392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8322010"/>
      </p:ext>
    </p:extLst>
  </p:cSld>
  <p:clrMapOvr>
    <a:masterClrMapping/>
  </p:clrMapOvr>
  <mc:AlternateContent xmlns:mc="http://schemas.openxmlformats.org/markup-compatibility/2006" xmlns:p14="http://schemas.microsoft.com/office/powerpoint/2010/main">
    <mc:Choice Requires="p14">
      <p:transition spd="slow" p14:dur="2000">
        <p:zoom dir="in"/>
      </p:transition>
    </mc:Choice>
    <mc:Fallback xmlns="">
      <p:transition spd="slow">
        <p:zoom dir="in"/>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491880" y="548680"/>
            <a:ext cx="5328592" cy="5139869"/>
          </a:xfrm>
          <a:prstGeom prst="rect">
            <a:avLst/>
          </a:prstGeom>
          <a:noFill/>
        </p:spPr>
        <p:txBody>
          <a:bodyPr wrap="square" rtlCol="0">
            <a:spAutoFit/>
          </a:bodyPr>
          <a:lstStyle/>
          <a:p>
            <a:r>
              <a:rPr lang="pl-PL" sz="2800" b="1" dirty="0">
                <a:solidFill>
                  <a:schemeClr val="bg2">
                    <a:lumMod val="25000"/>
                    <a:lumOff val="75000"/>
                  </a:schemeClr>
                </a:solidFill>
              </a:rPr>
              <a:t>Zygmunt Dąbkowski „Konwalia”, „Krym” </a:t>
            </a:r>
            <a:r>
              <a:rPr lang="pl-PL" sz="2800" b="1" dirty="0" smtClean="0">
                <a:solidFill>
                  <a:schemeClr val="bg2">
                    <a:lumMod val="25000"/>
                    <a:lumOff val="75000"/>
                  </a:schemeClr>
                </a:solidFill>
              </a:rPr>
              <a:t>„</a:t>
            </a:r>
            <a:r>
              <a:rPr lang="pl-PL" sz="2800" b="1" dirty="0">
                <a:solidFill>
                  <a:schemeClr val="bg2">
                    <a:lumMod val="25000"/>
                    <a:lumOff val="75000"/>
                  </a:schemeClr>
                </a:solidFill>
              </a:rPr>
              <a:t>Orka</a:t>
            </a:r>
            <a:r>
              <a:rPr lang="pl-PL" sz="2800" b="1" dirty="0" smtClean="0">
                <a:solidFill>
                  <a:schemeClr val="bg2">
                    <a:lumMod val="25000"/>
                    <a:lumOff val="75000"/>
                  </a:schemeClr>
                </a:solidFill>
              </a:rPr>
              <a:t>”</a:t>
            </a:r>
          </a:p>
          <a:p>
            <a:endParaRPr lang="pl-PL" sz="2800" b="1" dirty="0" smtClean="0">
              <a:solidFill>
                <a:schemeClr val="bg2">
                  <a:lumMod val="25000"/>
                  <a:lumOff val="75000"/>
                </a:schemeClr>
              </a:solidFill>
            </a:endParaRPr>
          </a:p>
          <a:p>
            <a:r>
              <a:rPr lang="pl-PL" sz="2800" b="1" dirty="0" smtClean="0">
                <a:solidFill>
                  <a:schemeClr val="bg2">
                    <a:lumMod val="25000"/>
                    <a:lumOff val="75000"/>
                  </a:schemeClr>
                </a:solidFill>
              </a:rPr>
              <a:t> </a:t>
            </a:r>
            <a:r>
              <a:rPr lang="pl-PL" sz="2400" dirty="0"/>
              <a:t>( 20 marca 1925 - 12 czerwca 1949, żył 24 lata.</a:t>
            </a:r>
          </a:p>
          <a:p>
            <a:r>
              <a:rPr lang="pl-PL" sz="2400" dirty="0"/>
              <a:t>Pochodził z Borsuk, gm. Zatory. </a:t>
            </a:r>
          </a:p>
          <a:p>
            <a:r>
              <a:rPr lang="pl-PL" sz="2400" dirty="0"/>
              <a:t>Jeden z najbardziej zasłużonych działaczy konspiracyjnych powiatu pułtuskiego .</a:t>
            </a:r>
          </a:p>
          <a:p>
            <a:r>
              <a:rPr lang="pl-PL" sz="2400" dirty="0"/>
              <a:t> Żołnierz Armii Krajowej, Ruchu Oporu Armii Krajowej (ROAK) i Narodowego Zjednoczenia Wojskowego (</a:t>
            </a:r>
            <a:r>
              <a:rPr lang="pl-PL" sz="2400" dirty="0" smtClean="0"/>
              <a:t>NZW)</a:t>
            </a:r>
            <a:endParaRPr lang="pl-PL"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14358"/>
            <a:ext cx="3106520" cy="46085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3410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32" y="853903"/>
            <a:ext cx="2712860" cy="3649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pole tekstowe 1"/>
          <p:cNvSpPr txBox="1"/>
          <p:nvPr/>
        </p:nvSpPr>
        <p:spPr>
          <a:xfrm>
            <a:off x="3059832" y="476672"/>
            <a:ext cx="5112568" cy="1200329"/>
          </a:xfrm>
          <a:prstGeom prst="rect">
            <a:avLst/>
          </a:prstGeom>
          <a:noFill/>
        </p:spPr>
        <p:txBody>
          <a:bodyPr wrap="square" rtlCol="0">
            <a:spAutoFit/>
          </a:bodyPr>
          <a:lstStyle/>
          <a:p>
            <a:r>
              <a:rPr lang="pl-PL" sz="2400" b="1" i="1" dirty="0">
                <a:solidFill>
                  <a:schemeClr val="accent1">
                    <a:lumMod val="20000"/>
                    <a:lumOff val="80000"/>
                  </a:schemeClr>
                </a:solidFill>
              </a:rPr>
              <a:t>Stanisław Łanecki „Przelotny” (8 maja 1925 - 25 listopada 1946). Żył 21 lat.</a:t>
            </a:r>
          </a:p>
        </p:txBody>
      </p:sp>
      <p:sp>
        <p:nvSpPr>
          <p:cNvPr id="3" name="pole tekstowe 2"/>
          <p:cNvSpPr txBox="1"/>
          <p:nvPr/>
        </p:nvSpPr>
        <p:spPr>
          <a:xfrm>
            <a:off x="3347864" y="1916832"/>
            <a:ext cx="5544616" cy="4247317"/>
          </a:xfrm>
          <a:prstGeom prst="rect">
            <a:avLst/>
          </a:prstGeom>
          <a:noFill/>
        </p:spPr>
        <p:txBody>
          <a:bodyPr wrap="square" rtlCol="0">
            <a:spAutoFit/>
          </a:bodyPr>
          <a:lstStyle/>
          <a:p>
            <a:r>
              <a:rPr lang="pl-PL" dirty="0"/>
              <a:t>Podporucznik Stanisław Łanecki „Przelotny” przybył w maju 1946 r. do Obwodu Ostrów Mazowiecka         z terenu powiatów Sokółka i Białystok wraz ze swoim oddziałem partyzanckim, liczącym ok. 30 żołnierzy. </a:t>
            </a:r>
            <a:endParaRPr lang="pl-PL" dirty="0" smtClean="0"/>
          </a:p>
          <a:p>
            <a:r>
              <a:rPr lang="pl-PL" dirty="0"/>
              <a:t>Pod dowództwem „Przelotnego” została przeprowadzona największa operacja wojskowa na terenie powiatu pułtuskiego – odbicie więźniów z pułtuskiego więzienia. Niestety Stanisław Łanecki  w tej akcji poniósł śmierć</a:t>
            </a:r>
            <a:r>
              <a:rPr lang="pl-PL" dirty="0" smtClean="0"/>
              <a:t>.</a:t>
            </a:r>
          </a:p>
          <a:p>
            <a:r>
              <a:rPr lang="pl-PL" dirty="0"/>
              <a:t>Oddział „Przelotnego” prezentował wysokie walory bojowe i był świetnie uzbrojony. Posiadał                  6 rkm, 21 pistoletów maszynowych, karabiny, broń krótką.</a:t>
            </a:r>
          </a:p>
          <a:p>
            <a:endParaRPr lang="pl-PL" dirty="0"/>
          </a:p>
        </p:txBody>
      </p:sp>
    </p:spTree>
    <p:extLst>
      <p:ext uri="{BB962C8B-B14F-4D97-AF65-F5344CB8AC3E}">
        <p14:creationId xmlns:p14="http://schemas.microsoft.com/office/powerpoint/2010/main" val="1360960148"/>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5536" y="476672"/>
            <a:ext cx="8496944" cy="646331"/>
          </a:xfrm>
          <a:prstGeom prst="rect">
            <a:avLst/>
          </a:prstGeom>
          <a:noFill/>
        </p:spPr>
        <p:txBody>
          <a:bodyPr wrap="square" rtlCol="0">
            <a:spAutoFit/>
          </a:bodyPr>
          <a:lstStyle/>
          <a:p>
            <a:pPr algn="ctr"/>
            <a:r>
              <a:rPr lang="pl-PL" sz="3600" b="1" i="1" dirty="0" smtClean="0"/>
              <a:t>Inni Bohaterowie  powstania</a:t>
            </a:r>
            <a:endParaRPr lang="pl-PL" sz="3600" b="1"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92896"/>
            <a:ext cx="3125911" cy="39240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395536" y="1134520"/>
            <a:ext cx="3744416" cy="1200329"/>
          </a:xfrm>
          <a:prstGeom prst="rect">
            <a:avLst/>
          </a:prstGeom>
          <a:noFill/>
        </p:spPr>
        <p:txBody>
          <a:bodyPr wrap="square" rtlCol="0">
            <a:spAutoFit/>
          </a:bodyPr>
          <a:lstStyle/>
          <a:p>
            <a:r>
              <a:rPr lang="pl-PL" sz="2400" b="1" dirty="0">
                <a:solidFill>
                  <a:srgbClr val="FFC000"/>
                </a:solidFill>
              </a:rPr>
              <a:t>Zygmunt Szendzielarz „Łupaszka”</a:t>
            </a:r>
          </a:p>
          <a:p>
            <a:r>
              <a:rPr lang="pl-PL" sz="2400" b="1" dirty="0">
                <a:solidFill>
                  <a:srgbClr val="FFC000"/>
                </a:solidFill>
              </a:rPr>
              <a:t>„nasz wódz ukochany”</a:t>
            </a:r>
          </a:p>
        </p:txBody>
      </p:sp>
      <p:sp>
        <p:nvSpPr>
          <p:cNvPr id="4" name="pole tekstowe 3"/>
          <p:cNvSpPr txBox="1"/>
          <p:nvPr/>
        </p:nvSpPr>
        <p:spPr>
          <a:xfrm>
            <a:off x="3851920" y="1762005"/>
            <a:ext cx="4896544" cy="4770537"/>
          </a:xfrm>
          <a:prstGeom prst="rect">
            <a:avLst/>
          </a:prstGeom>
          <a:noFill/>
        </p:spPr>
        <p:txBody>
          <a:bodyPr wrap="square" rtlCol="0">
            <a:spAutoFit/>
          </a:bodyPr>
          <a:lstStyle/>
          <a:p>
            <a:r>
              <a:rPr lang="pl-PL" sz="1600" dirty="0"/>
              <a:t>walczył w kampanii wrześniowej, a następnie w ZWZAK</a:t>
            </a:r>
          </a:p>
          <a:p>
            <a:r>
              <a:rPr lang="pl-PL" sz="1600" dirty="0"/>
              <a:t>legendarny obrońca polskich Kresów</a:t>
            </a:r>
          </a:p>
          <a:p>
            <a:r>
              <a:rPr lang="pl-PL" sz="1600" dirty="0"/>
              <a:t>w 1943 stanął na czele 5. Brygady Wileńskiej AK,</a:t>
            </a:r>
          </a:p>
          <a:p>
            <a:r>
              <a:rPr lang="pl-PL" sz="1600" dirty="0"/>
              <a:t>walcząc z Niemcami, ich litewskimi sojusznikami </a:t>
            </a:r>
            <a:r>
              <a:rPr lang="pl-PL" sz="1600" dirty="0" smtClean="0"/>
              <a:t>oraz partyzantką </a:t>
            </a:r>
            <a:r>
              <a:rPr lang="pl-PL" sz="1600" dirty="0"/>
              <a:t>sowiecką i polskimi komunistami</a:t>
            </a:r>
          </a:p>
          <a:p>
            <a:r>
              <a:rPr lang="pl-PL" sz="1600" dirty="0"/>
              <a:t>od 1944 walczył na Białostocczyźnie, od 1946 na</a:t>
            </a:r>
          </a:p>
          <a:p>
            <a:r>
              <a:rPr lang="pl-PL" sz="1600" dirty="0"/>
              <a:t>Pomorzu Zachodnim, Kaszubach, Kociewiu, Warmii,</a:t>
            </a:r>
          </a:p>
          <a:p>
            <a:r>
              <a:rPr lang="pl-PL" sz="1600" dirty="0"/>
              <a:t>Mazurach i Borach Tucholskich</a:t>
            </a:r>
          </a:p>
          <a:p>
            <a:r>
              <a:rPr lang="pl-PL" sz="1600" dirty="0"/>
              <a:t>w ciągu 7 miesięcy 1946 jego oddziały przeprowadziły</a:t>
            </a:r>
          </a:p>
          <a:p>
            <a:r>
              <a:rPr lang="pl-PL" sz="1600" dirty="0"/>
              <a:t>170 akcji, rozbiły 27 posterunków MO i placówek</a:t>
            </a:r>
          </a:p>
          <a:p>
            <a:r>
              <a:rPr lang="pl-PL" sz="1600" dirty="0" smtClean="0"/>
              <a:t>NKWD aresztowany </a:t>
            </a:r>
            <a:r>
              <a:rPr lang="pl-PL" sz="1600" dirty="0"/>
              <a:t>w czerwcu 1948 przez specjalną grupę</a:t>
            </a:r>
          </a:p>
          <a:p>
            <a:r>
              <a:rPr lang="pl-PL" sz="1600" dirty="0"/>
              <a:t>MBP, skazany na 18-krotną karę śmierci</a:t>
            </a:r>
          </a:p>
          <a:p>
            <a:r>
              <a:rPr lang="pl-PL" sz="1600" dirty="0"/>
              <a:t>8 lutego 1951 zamordowany z wyroku</a:t>
            </a:r>
          </a:p>
          <a:p>
            <a:r>
              <a:rPr lang="pl-PL" sz="1600" dirty="0"/>
              <a:t>komunistycznego sądu w warszawskim więzieniu </a:t>
            </a:r>
            <a:r>
              <a:rPr lang="pl-PL" sz="1600" dirty="0" smtClean="0"/>
              <a:t>przy Rakowieckiej</a:t>
            </a:r>
            <a:endParaRPr lang="pl-PL" sz="1600" dirty="0"/>
          </a:p>
          <a:p>
            <a:r>
              <a:rPr lang="pl-PL" sz="1600" dirty="0"/>
              <a:t>miejsce pochówku nieznane</a:t>
            </a:r>
          </a:p>
        </p:txBody>
      </p:sp>
    </p:spTree>
    <p:extLst>
      <p:ext uri="{BB962C8B-B14F-4D97-AF65-F5344CB8AC3E}">
        <p14:creationId xmlns:p14="http://schemas.microsoft.com/office/powerpoint/2010/main" val="4084190241"/>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39552" y="476672"/>
            <a:ext cx="8136904" cy="954107"/>
          </a:xfrm>
          <a:prstGeom prst="rect">
            <a:avLst/>
          </a:prstGeom>
          <a:noFill/>
        </p:spPr>
        <p:txBody>
          <a:bodyPr wrap="square" rtlCol="0">
            <a:spAutoFit/>
          </a:bodyPr>
          <a:lstStyle/>
          <a:p>
            <a:r>
              <a:rPr lang="pl-PL" sz="2800" b="1" i="1" dirty="0"/>
              <a:t>Witold Pilecki „</a:t>
            </a:r>
            <a:r>
              <a:rPr lang="pl-PL" sz="2800" b="1" i="1" dirty="0" smtClean="0"/>
              <a:t>Witold” najodważniejszy </a:t>
            </a:r>
            <a:r>
              <a:rPr lang="pl-PL" sz="2800" b="1" i="1" dirty="0"/>
              <a:t>z odważnych</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32856"/>
            <a:ext cx="2581275" cy="4048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pole tekstowe 2"/>
          <p:cNvSpPr txBox="1"/>
          <p:nvPr/>
        </p:nvSpPr>
        <p:spPr>
          <a:xfrm>
            <a:off x="3851920" y="1628800"/>
            <a:ext cx="4608512" cy="4801314"/>
          </a:xfrm>
          <a:prstGeom prst="rect">
            <a:avLst/>
          </a:prstGeom>
          <a:solidFill>
            <a:schemeClr val="bg2"/>
          </a:solidFill>
        </p:spPr>
        <p:txBody>
          <a:bodyPr wrap="square" rtlCol="0">
            <a:spAutoFit/>
          </a:bodyPr>
          <a:lstStyle/>
          <a:p>
            <a:r>
              <a:rPr lang="pl-PL" dirty="0"/>
              <a:t>jedyny człowiek w dziejach, który dobrowolnie</a:t>
            </a:r>
          </a:p>
          <a:p>
            <a:r>
              <a:rPr lang="pl-PL" dirty="0"/>
              <a:t>dał się ująć, by trafić do niemieckiego </a:t>
            </a:r>
            <a:r>
              <a:rPr lang="pl-PL" dirty="0" smtClean="0"/>
              <a:t>obozu koncentracyjnego </a:t>
            </a:r>
            <a:r>
              <a:rPr lang="pl-PL" dirty="0"/>
              <a:t>Auschwitz</a:t>
            </a:r>
          </a:p>
          <a:p>
            <a:r>
              <a:rPr lang="pl-PL" dirty="0"/>
              <a:t>w Auschwitz stworzył konspiracyjny </a:t>
            </a:r>
            <a:r>
              <a:rPr lang="pl-PL" dirty="0" smtClean="0"/>
              <a:t>Związek Organizacji </a:t>
            </a:r>
            <a:r>
              <a:rPr lang="pl-PL" dirty="0"/>
              <a:t>Wojskowej, który przekazywał </a:t>
            </a:r>
            <a:r>
              <a:rPr lang="pl-PL" dirty="0" smtClean="0"/>
              <a:t>na Zachód </a:t>
            </a:r>
            <a:r>
              <a:rPr lang="pl-PL" dirty="0"/>
              <a:t>informacje o </a:t>
            </a:r>
            <a:r>
              <a:rPr lang="pl-PL" dirty="0" smtClean="0"/>
              <a:t>Holokauście był </a:t>
            </a:r>
            <a:r>
              <a:rPr lang="pl-PL" dirty="0"/>
              <a:t>dowódcą w powstaniu warszawskim, </a:t>
            </a:r>
            <a:r>
              <a:rPr lang="pl-PL" dirty="0" smtClean="0"/>
              <a:t>trafił do </a:t>
            </a:r>
            <a:r>
              <a:rPr lang="pl-PL" dirty="0"/>
              <a:t>niewoli niemieckiej</a:t>
            </a:r>
          </a:p>
          <a:p>
            <a:r>
              <a:rPr lang="pl-PL" dirty="0"/>
              <a:t>po wojnie na rozkaz gen. Andersa wrócił do</a:t>
            </a:r>
          </a:p>
          <a:p>
            <a:r>
              <a:rPr lang="pl-PL" dirty="0"/>
              <a:t>kraju, by zbierać tu informacje </a:t>
            </a:r>
            <a:r>
              <a:rPr lang="pl-PL" dirty="0" smtClean="0"/>
              <a:t>wywiadowcze aresztowany </a:t>
            </a:r>
            <a:r>
              <a:rPr lang="pl-PL" dirty="0"/>
              <a:t>w 1947 przez UB, </a:t>
            </a:r>
            <a:r>
              <a:rPr lang="pl-PL" dirty="0" smtClean="0"/>
              <a:t>brutalnie torturowany</a:t>
            </a:r>
            <a:r>
              <a:rPr lang="pl-PL" dirty="0"/>
              <a:t>; wyznał żonie: Oświęcim to </a:t>
            </a:r>
            <a:r>
              <a:rPr lang="pl-PL" dirty="0" smtClean="0"/>
              <a:t>była igraszka</a:t>
            </a:r>
            <a:endParaRPr lang="pl-PL" dirty="0"/>
          </a:p>
          <a:p>
            <a:r>
              <a:rPr lang="pl-PL" dirty="0"/>
              <a:t>25 maja 1948 zamordowany z wyroku</a:t>
            </a:r>
          </a:p>
          <a:p>
            <a:r>
              <a:rPr lang="pl-PL" dirty="0"/>
              <a:t>komunistycznego sądu w warszawskim</a:t>
            </a:r>
          </a:p>
          <a:p>
            <a:r>
              <a:rPr lang="pl-PL" dirty="0"/>
              <a:t>więzieniu przy Rakowieckiej</a:t>
            </a:r>
          </a:p>
        </p:txBody>
      </p:sp>
    </p:spTree>
    <p:extLst>
      <p:ext uri="{BB962C8B-B14F-4D97-AF65-F5344CB8AC3E}">
        <p14:creationId xmlns:p14="http://schemas.microsoft.com/office/powerpoint/2010/main" val="281757185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476672"/>
            <a:ext cx="7992888" cy="523220"/>
          </a:xfrm>
          <a:prstGeom prst="rect">
            <a:avLst/>
          </a:prstGeom>
          <a:noFill/>
        </p:spPr>
        <p:txBody>
          <a:bodyPr wrap="square" rtlCol="0">
            <a:spAutoFit/>
          </a:bodyPr>
          <a:lstStyle/>
          <a:p>
            <a:r>
              <a:rPr lang="pl-PL" sz="2800" b="1" i="1" dirty="0">
                <a:solidFill>
                  <a:srgbClr val="00B0F0"/>
                </a:solidFill>
              </a:rPr>
              <a:t>Danuta Siedzikówna „</a:t>
            </a:r>
            <a:r>
              <a:rPr lang="pl-PL" sz="2800" b="1" i="1" dirty="0" smtClean="0">
                <a:solidFill>
                  <a:srgbClr val="00B0F0"/>
                </a:solidFill>
              </a:rPr>
              <a:t>Inka” nie </a:t>
            </a:r>
            <a:r>
              <a:rPr lang="pl-PL" sz="2800" b="1" i="1" dirty="0">
                <a:solidFill>
                  <a:srgbClr val="00B0F0"/>
                </a:solidFill>
              </a:rPr>
              <a:t>miała 18 lat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16" y="1340768"/>
            <a:ext cx="31146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3851920" y="1340768"/>
            <a:ext cx="5040560" cy="5355312"/>
          </a:xfrm>
          <a:prstGeom prst="rect">
            <a:avLst/>
          </a:prstGeom>
          <a:noFill/>
        </p:spPr>
        <p:txBody>
          <a:bodyPr wrap="square" rtlCol="0">
            <a:spAutoFit/>
          </a:bodyPr>
          <a:lstStyle/>
          <a:p>
            <a:r>
              <a:rPr lang="pl-PL" dirty="0"/>
              <a:t>pochodziła z patriotycznej rodziny, podczas </a:t>
            </a:r>
            <a:r>
              <a:rPr lang="pl-PL" dirty="0" smtClean="0"/>
              <a:t>wojny ojciec </a:t>
            </a:r>
            <a:r>
              <a:rPr lang="pl-PL" dirty="0"/>
              <a:t>zesłany na Syberię, matka </a:t>
            </a:r>
            <a:r>
              <a:rPr lang="pl-PL" dirty="0" smtClean="0"/>
              <a:t>zamordowana przez </a:t>
            </a:r>
            <a:r>
              <a:rPr lang="pl-PL" dirty="0"/>
              <a:t>Gestapo</a:t>
            </a:r>
          </a:p>
          <a:p>
            <a:r>
              <a:rPr lang="pl-PL" dirty="0"/>
              <a:t>jako 15-latka, w grudniu 1943 wstąpiła do AK (w </a:t>
            </a:r>
            <a:r>
              <a:rPr lang="pl-PL" dirty="0" smtClean="0"/>
              <a:t>AK były </a:t>
            </a:r>
            <a:r>
              <a:rPr lang="pl-PL" dirty="0"/>
              <a:t>też jej dwie siostry)</a:t>
            </a:r>
          </a:p>
          <a:p>
            <a:r>
              <a:rPr lang="pl-PL" dirty="0"/>
              <a:t>aresztowana w czerwcu 1945 przez </a:t>
            </a:r>
            <a:r>
              <a:rPr lang="pl-PL" dirty="0" smtClean="0"/>
              <a:t>komunistów odbita </a:t>
            </a:r>
            <a:r>
              <a:rPr lang="pl-PL" dirty="0"/>
              <a:t>przez partyzantów, wstąpiła </a:t>
            </a:r>
            <a:r>
              <a:rPr lang="pl-PL" dirty="0" smtClean="0"/>
              <a:t>jako sanitariuszka </a:t>
            </a:r>
            <a:r>
              <a:rPr lang="pl-PL" dirty="0"/>
              <a:t>do 5. Brygady Wileńskiej mjr.</a:t>
            </a:r>
          </a:p>
          <a:p>
            <a:r>
              <a:rPr lang="pl-PL" dirty="0"/>
              <a:t>Zygmunta Szendzielarza „Łupaszki”</a:t>
            </a:r>
          </a:p>
          <a:p>
            <a:r>
              <a:rPr lang="pl-PL" dirty="0"/>
              <a:t>aresztowana przez UB w lipcu </a:t>
            </a:r>
            <a:r>
              <a:rPr lang="pl-PL" dirty="0" smtClean="0"/>
              <a:t>1946</a:t>
            </a:r>
          </a:p>
          <a:p>
            <a:r>
              <a:rPr lang="pl-PL" dirty="0"/>
              <a:t>podczas ciężkiego przesłuchania, bita i </a:t>
            </a:r>
            <a:r>
              <a:rPr lang="pl-PL" dirty="0" smtClean="0"/>
              <a:t>poniżana, nie </a:t>
            </a:r>
            <a:r>
              <a:rPr lang="pl-PL" dirty="0"/>
              <a:t>wydała żadnego ze znanych jej </a:t>
            </a:r>
            <a:r>
              <a:rPr lang="pl-PL" dirty="0" smtClean="0"/>
              <a:t>adresów konspiracyjnych </a:t>
            </a:r>
            <a:r>
              <a:rPr lang="pl-PL" dirty="0"/>
              <a:t>ani nie podała żadnych </a:t>
            </a:r>
            <a:r>
              <a:rPr lang="pl-PL" dirty="0" smtClean="0"/>
              <a:t>danych związanych </a:t>
            </a:r>
            <a:r>
              <a:rPr lang="pl-PL" dirty="0"/>
              <a:t>z oddziałem, w którym </a:t>
            </a:r>
            <a:r>
              <a:rPr lang="pl-PL" dirty="0" smtClean="0"/>
              <a:t>służyła 28 </a:t>
            </a:r>
            <a:r>
              <a:rPr lang="pl-PL" dirty="0"/>
              <a:t>sierpnia 1946 roku zamordowana z wyroku</a:t>
            </a:r>
          </a:p>
          <a:p>
            <a:r>
              <a:rPr lang="pl-PL" dirty="0"/>
              <a:t>komunistycznego sądu w gdańskim więzieniu wraz </a:t>
            </a:r>
            <a:r>
              <a:rPr lang="pl-PL" dirty="0" smtClean="0"/>
              <a:t>z Feliksem </a:t>
            </a:r>
            <a:r>
              <a:rPr lang="pl-PL" dirty="0"/>
              <a:t>Selmanowiczem „Zagończykiem”</a:t>
            </a:r>
          </a:p>
        </p:txBody>
      </p:sp>
    </p:spTree>
    <p:extLst>
      <p:ext uri="{BB962C8B-B14F-4D97-AF65-F5344CB8AC3E}">
        <p14:creationId xmlns:p14="http://schemas.microsoft.com/office/powerpoint/2010/main" val="21454357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284" y="479198"/>
            <a:ext cx="4167173" cy="28057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149080"/>
            <a:ext cx="3500869" cy="24525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pole tekstowe 1"/>
          <p:cNvSpPr txBox="1"/>
          <p:nvPr/>
        </p:nvSpPr>
        <p:spPr>
          <a:xfrm>
            <a:off x="467544" y="479198"/>
            <a:ext cx="3240360" cy="3108543"/>
          </a:xfrm>
          <a:prstGeom prst="rect">
            <a:avLst/>
          </a:prstGeom>
          <a:noFill/>
        </p:spPr>
        <p:txBody>
          <a:bodyPr wrap="square" rtlCol="0">
            <a:spAutoFit/>
          </a:bodyPr>
          <a:lstStyle/>
          <a:p>
            <a:r>
              <a:rPr lang="pl-PL" sz="2800" dirty="0"/>
              <a:t>Jest mi smutno, że muszę</a:t>
            </a:r>
          </a:p>
          <a:p>
            <a:r>
              <a:rPr lang="pl-PL" sz="2800" dirty="0"/>
              <a:t>umierać. Powiedzcie mojej</a:t>
            </a:r>
          </a:p>
          <a:p>
            <a:r>
              <a:rPr lang="pl-PL" sz="2800" dirty="0"/>
              <a:t>babci, że zachowałam się</a:t>
            </a:r>
          </a:p>
          <a:p>
            <a:r>
              <a:rPr lang="pl-PL" sz="2800" dirty="0"/>
              <a:t>jak trzeba</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409" y="4149080"/>
            <a:ext cx="1628775" cy="2181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6228184" y="4848193"/>
            <a:ext cx="2736304" cy="923330"/>
          </a:xfrm>
          <a:prstGeom prst="rect">
            <a:avLst/>
          </a:prstGeom>
          <a:noFill/>
        </p:spPr>
        <p:txBody>
          <a:bodyPr wrap="square" rtlCol="0">
            <a:spAutoFit/>
          </a:bodyPr>
          <a:lstStyle/>
          <a:p>
            <a:r>
              <a:rPr lang="pl-PL" b="1" dirty="0"/>
              <a:t>Ryngraf 5 Brygady</a:t>
            </a:r>
          </a:p>
          <a:p>
            <a:r>
              <a:rPr lang="pl-PL" b="1" dirty="0"/>
              <a:t>AK - Matka Boska</a:t>
            </a:r>
          </a:p>
          <a:p>
            <a:r>
              <a:rPr lang="pl-PL" b="1" dirty="0"/>
              <a:t>Ostrobramska</a:t>
            </a:r>
          </a:p>
        </p:txBody>
      </p:sp>
    </p:spTree>
    <p:extLst>
      <p:ext uri="{BB962C8B-B14F-4D97-AF65-F5344CB8AC3E}">
        <p14:creationId xmlns:p14="http://schemas.microsoft.com/office/powerpoint/2010/main" val="42354069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83568" y="332656"/>
            <a:ext cx="7200800" cy="923330"/>
          </a:xfrm>
          <a:prstGeom prst="rect">
            <a:avLst/>
          </a:prstGeom>
          <a:noFill/>
        </p:spPr>
        <p:txBody>
          <a:bodyPr wrap="square" rtlCol="0">
            <a:spAutoFit/>
          </a:bodyPr>
          <a:lstStyle/>
          <a:p>
            <a:r>
              <a:rPr lang="pl-PL" sz="5400" b="1" i="1" dirty="0"/>
              <a:t>Troska o pamięć dziś</a:t>
            </a:r>
          </a:p>
        </p:txBody>
      </p:sp>
      <p:sp>
        <p:nvSpPr>
          <p:cNvPr id="3" name="pole tekstowe 2"/>
          <p:cNvSpPr txBox="1"/>
          <p:nvPr/>
        </p:nvSpPr>
        <p:spPr>
          <a:xfrm>
            <a:off x="539552" y="1255986"/>
            <a:ext cx="7920880" cy="1938992"/>
          </a:xfrm>
          <a:prstGeom prst="rect">
            <a:avLst/>
          </a:prstGeom>
          <a:noFill/>
        </p:spPr>
        <p:txBody>
          <a:bodyPr wrap="square" rtlCol="0">
            <a:spAutoFit/>
          </a:bodyPr>
          <a:lstStyle/>
          <a:p>
            <a:r>
              <a:rPr lang="pl-PL" sz="2400" dirty="0"/>
              <a:t>Od sześciu lat 1 marca obchodzony jest w całej Polsce Narodowy Dzień Żołnierzy Wyklętych. Święto ustanowił                  w 2011 roku Prezydent Rzeczypospolitej Polskiej Bronisław Komorowski, kontynuuje je również Prezydent Andrzej Duda.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94978"/>
            <a:ext cx="7632848" cy="34005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733021"/>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755576" y="476672"/>
            <a:ext cx="7344816" cy="769441"/>
          </a:xfrm>
          <a:prstGeom prst="rect">
            <a:avLst/>
          </a:prstGeom>
          <a:noFill/>
        </p:spPr>
        <p:txBody>
          <a:bodyPr wrap="square" rtlCol="0">
            <a:spAutoFit/>
          </a:bodyPr>
          <a:lstStyle/>
          <a:p>
            <a:pPr algn="ctr"/>
            <a:r>
              <a:rPr lang="pl-PL" sz="4400" b="1" i="1" dirty="0" smtClean="0">
                <a:solidFill>
                  <a:srgbClr val="FFFF00"/>
                </a:solidFill>
              </a:rPr>
              <a:t>Z akt Naszej </a:t>
            </a:r>
            <a:r>
              <a:rPr lang="pl-PL" sz="4400" b="1" i="1" dirty="0">
                <a:solidFill>
                  <a:srgbClr val="FFFF00"/>
                </a:solidFill>
              </a:rPr>
              <a:t>S</a:t>
            </a:r>
            <a:r>
              <a:rPr lang="pl-PL" sz="4400" b="1" i="1" dirty="0" smtClean="0">
                <a:solidFill>
                  <a:srgbClr val="FFFF00"/>
                </a:solidFill>
              </a:rPr>
              <a:t>zkoły</a:t>
            </a:r>
            <a:endParaRPr lang="pl-PL" sz="4400" b="1" i="1" dirty="0">
              <a:solidFill>
                <a:srgbClr val="FFFF00"/>
              </a:solidFill>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320" y="4031197"/>
            <a:ext cx="3375475" cy="2531606"/>
          </a:xfrm>
          <a:prstGeom prst="rect">
            <a:avLst/>
          </a:prstGeom>
          <a:ln>
            <a:noFill/>
          </a:ln>
          <a:effectLst>
            <a:softEdge rad="112500"/>
          </a:effectLst>
        </p:spPr>
      </p:pic>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286508"/>
            <a:ext cx="6264696" cy="2778997"/>
          </a:xfrm>
          <a:prstGeom prst="rect">
            <a:avLst/>
          </a:prstGeom>
          <a:ln>
            <a:noFill/>
          </a:ln>
          <a:effectLst>
            <a:softEdge rad="112500"/>
          </a:effectLst>
        </p:spPr>
      </p:pic>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4031197"/>
            <a:ext cx="3490076" cy="2617557"/>
          </a:xfrm>
          <a:prstGeom prst="rect">
            <a:avLst/>
          </a:prstGeom>
          <a:ln>
            <a:noFill/>
          </a:ln>
          <a:effectLst>
            <a:softEdge rad="112500"/>
          </a:effectLst>
        </p:spPr>
      </p:pic>
      <p:sp>
        <p:nvSpPr>
          <p:cNvPr id="6" name="pole tekstowe 5"/>
          <p:cNvSpPr txBox="1"/>
          <p:nvPr/>
        </p:nvSpPr>
        <p:spPr>
          <a:xfrm>
            <a:off x="3758030" y="5517232"/>
            <a:ext cx="1728192" cy="923330"/>
          </a:xfrm>
          <a:prstGeom prst="rect">
            <a:avLst/>
          </a:prstGeom>
          <a:noFill/>
        </p:spPr>
        <p:txBody>
          <a:bodyPr wrap="square" rtlCol="0">
            <a:spAutoFit/>
          </a:bodyPr>
          <a:lstStyle/>
          <a:p>
            <a:pPr algn="ctr"/>
            <a:r>
              <a:rPr lang="pl-PL" b="1" i="1" dirty="0" smtClean="0"/>
              <a:t>Uczniowie</a:t>
            </a:r>
          </a:p>
          <a:p>
            <a:pPr algn="ctr"/>
            <a:r>
              <a:rPr lang="pl-PL" b="1" i="1" dirty="0" smtClean="0"/>
              <a:t>Zbierają informacje</a:t>
            </a:r>
          </a:p>
        </p:txBody>
      </p:sp>
    </p:spTree>
    <p:extLst>
      <p:ext uri="{BB962C8B-B14F-4D97-AF65-F5344CB8AC3E}">
        <p14:creationId xmlns:p14="http://schemas.microsoft.com/office/powerpoint/2010/main" val="3466437837"/>
      </p:ext>
    </p:extLst>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4576" y="404664"/>
            <a:ext cx="8676964" cy="1077218"/>
          </a:xfrm>
          <a:prstGeom prst="rect">
            <a:avLst/>
          </a:prstGeom>
          <a:noFill/>
        </p:spPr>
        <p:txBody>
          <a:bodyPr wrap="square" rtlCol="0">
            <a:spAutoFit/>
          </a:bodyPr>
          <a:lstStyle/>
          <a:p>
            <a:pPr algn="ctr"/>
            <a:r>
              <a:rPr lang="pl-PL" sz="3200" b="1" i="1" dirty="0" smtClean="0"/>
              <a:t>Dlaczego powstał zbrojny ruch antykomunistyczny po II wojnie światowej?</a:t>
            </a:r>
            <a:endParaRPr lang="pl-PL" sz="3200" b="1" i="1" dirty="0"/>
          </a:p>
        </p:txBody>
      </p:sp>
      <p:sp>
        <p:nvSpPr>
          <p:cNvPr id="3" name="pole tekstowe 2"/>
          <p:cNvSpPr txBox="1"/>
          <p:nvPr/>
        </p:nvSpPr>
        <p:spPr>
          <a:xfrm>
            <a:off x="395536" y="1916832"/>
            <a:ext cx="8496944" cy="369332"/>
          </a:xfrm>
          <a:prstGeom prst="rect">
            <a:avLst/>
          </a:prstGeom>
          <a:noFill/>
        </p:spPr>
        <p:txBody>
          <a:bodyPr wrap="square" rtlCol="0">
            <a:spAutoFit/>
          </a:bodyPr>
          <a:lstStyle/>
          <a:p>
            <a:endParaRPr lang="pl-PL" dirty="0"/>
          </a:p>
        </p:txBody>
      </p:sp>
      <p:sp>
        <p:nvSpPr>
          <p:cNvPr id="4" name="pole tekstowe 3"/>
          <p:cNvSpPr txBox="1"/>
          <p:nvPr/>
        </p:nvSpPr>
        <p:spPr>
          <a:xfrm>
            <a:off x="611560" y="1700808"/>
            <a:ext cx="7992888" cy="4524315"/>
          </a:xfrm>
          <a:prstGeom prst="rect">
            <a:avLst/>
          </a:prstGeom>
          <a:noFill/>
        </p:spPr>
        <p:txBody>
          <a:bodyPr wrap="square" rtlCol="0">
            <a:spAutoFit/>
          </a:bodyPr>
          <a:lstStyle/>
          <a:p>
            <a:pPr marL="285750" indent="-285750">
              <a:buFont typeface="Wingdings" panose="05000000000000000000" pitchFamily="2" charset="2"/>
              <a:buChar char="v"/>
            </a:pPr>
            <a:r>
              <a:rPr lang="pl-PL" sz="2400" dirty="0" smtClean="0"/>
              <a:t>Wraz z wkroczeniem na tereny naszego kraju Armii Radzieckiej, rozpoczął się proces sowietyzacji Polski i wprowadzenia władzy komunistycznej.</a:t>
            </a:r>
          </a:p>
          <a:p>
            <a:endParaRPr lang="pl-PL" sz="2400" dirty="0" smtClean="0"/>
          </a:p>
          <a:p>
            <a:pPr marL="285750" indent="-285750">
              <a:buFont typeface="Wingdings" panose="05000000000000000000" pitchFamily="2" charset="2"/>
              <a:buChar char="v"/>
            </a:pPr>
            <a:r>
              <a:rPr lang="pl-PL" sz="2400" dirty="0" smtClean="0"/>
              <a:t>Władza Polski Ludowej i radziecki aparat terroru na masową skalę mordowały żołnierzy podziemia niepodległościowego, wywoziły w głąb Związku Radzieckiego, skazywały na karę śmierci lub długoletnie wyroki więzienia, poprzedzając te działania zazwyczaj okrutnym śledztwem z zastosowaniem tortur, które bestialstwem przewyższały metody Gestapo.</a:t>
            </a:r>
            <a:endParaRPr lang="pl-PL" sz="2400" dirty="0"/>
          </a:p>
        </p:txBody>
      </p:sp>
    </p:spTree>
    <p:extLst>
      <p:ext uri="{BB962C8B-B14F-4D97-AF65-F5344CB8AC3E}">
        <p14:creationId xmlns:p14="http://schemas.microsoft.com/office/powerpoint/2010/main" val="18360862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2">
            <a:extLst>
              <a:ext uri="{28A0092B-C50C-407E-A947-70E740481C1C}">
                <a14:useLocalDpi xmlns:a14="http://schemas.microsoft.com/office/drawing/2010/main" val="0"/>
              </a:ext>
            </a:extLst>
          </a:blip>
          <a:srcRect t="-2137" r="45313" b="-1"/>
          <a:stretch/>
        </p:blipFill>
        <p:spPr>
          <a:xfrm>
            <a:off x="395536" y="834036"/>
            <a:ext cx="3960440" cy="547394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32656"/>
            <a:ext cx="4355976"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pole tekstowe 3"/>
          <p:cNvSpPr txBox="1"/>
          <p:nvPr/>
        </p:nvSpPr>
        <p:spPr>
          <a:xfrm>
            <a:off x="4704540" y="5085184"/>
            <a:ext cx="3816424" cy="830997"/>
          </a:xfrm>
          <a:prstGeom prst="rect">
            <a:avLst/>
          </a:prstGeom>
          <a:noFill/>
        </p:spPr>
        <p:txBody>
          <a:bodyPr wrap="square" rtlCol="0">
            <a:spAutoFit/>
          </a:bodyPr>
          <a:lstStyle/>
          <a:p>
            <a:pPr algn="ctr"/>
            <a:r>
              <a:rPr lang="pl-PL" sz="4800" b="1" i="1" dirty="0" smtClean="0"/>
              <a:t>Marsz</a:t>
            </a:r>
            <a:endParaRPr lang="pl-PL" sz="4800" b="1" i="1" dirty="0"/>
          </a:p>
        </p:txBody>
      </p:sp>
    </p:spTree>
    <p:extLst>
      <p:ext uri="{BB962C8B-B14F-4D97-AF65-F5344CB8AC3E}">
        <p14:creationId xmlns:p14="http://schemas.microsoft.com/office/powerpoint/2010/main" val="4270178660"/>
      </p:ext>
    </p:extLst>
  </p:cSld>
  <p:clrMapOvr>
    <a:masterClrMapping/>
  </p:clrMapOvr>
  <mc:AlternateContent xmlns:mc="http://schemas.openxmlformats.org/markup-compatibility/2006" xmlns:p14="http://schemas.microsoft.com/office/powerpoint/2010/main">
    <mc:Choice Requires="p14">
      <p:transition spd="slow" p14:dur="2000">
        <p:wedge/>
      </p:transition>
    </mc:Choice>
    <mc:Fallback xmlns="">
      <p:transition spd="slow">
        <p:wedg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44" y="2780928"/>
            <a:ext cx="3996177" cy="2997133"/>
          </a:xfrm>
          <a:prstGeom prst="rect">
            <a:avLst/>
          </a:prstGeom>
          <a:ln>
            <a:noFill/>
          </a:ln>
          <a:effectLst>
            <a:outerShdw blurRad="190500" algn="tl" rotWithShape="0">
              <a:srgbClr val="000000">
                <a:alpha val="70000"/>
              </a:srgbClr>
            </a:outerShdw>
          </a:effectLst>
        </p:spPr>
      </p:pic>
      <p:sp>
        <p:nvSpPr>
          <p:cNvPr id="3" name="pole tekstowe 2"/>
          <p:cNvSpPr txBox="1"/>
          <p:nvPr/>
        </p:nvSpPr>
        <p:spPr>
          <a:xfrm>
            <a:off x="739521" y="955545"/>
            <a:ext cx="3600400" cy="954107"/>
          </a:xfrm>
          <a:prstGeom prst="rect">
            <a:avLst/>
          </a:prstGeom>
          <a:noFill/>
        </p:spPr>
        <p:txBody>
          <a:bodyPr wrap="square" rtlCol="0">
            <a:spAutoFit/>
          </a:bodyPr>
          <a:lstStyle/>
          <a:p>
            <a:pPr algn="ctr"/>
            <a:r>
              <a:rPr lang="pl-PL" sz="2800" dirty="0" smtClean="0">
                <a:solidFill>
                  <a:srgbClr val="FFFF00"/>
                </a:solidFill>
              </a:rPr>
              <a:t>Wizyta w Archiwum </a:t>
            </a:r>
            <a:r>
              <a:rPr lang="pl-PL" sz="2800" dirty="0">
                <a:solidFill>
                  <a:srgbClr val="FFFF00"/>
                </a:solidFill>
              </a:rPr>
              <a:t>A</a:t>
            </a:r>
            <a:r>
              <a:rPr lang="pl-PL" sz="2800" dirty="0" smtClean="0">
                <a:solidFill>
                  <a:srgbClr val="FFFF00"/>
                </a:solidFill>
              </a:rPr>
              <a:t>kt Nowych</a:t>
            </a:r>
            <a:endParaRPr lang="pl-PL" sz="2800" dirty="0">
              <a:solidFill>
                <a:srgbClr val="FFFF00"/>
              </a:solidFill>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980728"/>
            <a:ext cx="4155926" cy="5541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686996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051457" y="5661248"/>
            <a:ext cx="6768752" cy="707886"/>
          </a:xfrm>
          <a:prstGeom prst="rect">
            <a:avLst/>
          </a:prstGeom>
          <a:noFill/>
        </p:spPr>
        <p:txBody>
          <a:bodyPr wrap="square" rtlCol="0">
            <a:spAutoFit/>
          </a:bodyPr>
          <a:lstStyle/>
          <a:p>
            <a:pPr algn="ctr"/>
            <a:r>
              <a:rPr lang="pl-PL" sz="4000" b="1" i="1" dirty="0" smtClean="0"/>
              <a:t>Wieczór Patriotyczny</a:t>
            </a:r>
            <a:endParaRPr lang="pl-PL" sz="4000" b="1" i="1" dirty="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01" y="548680"/>
            <a:ext cx="7560841" cy="50405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9479062"/>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loud.edupage.org/cloud/hdimg728070487c1eb51ef821e3c0dde7fb.jpg?z%3AmI%2Fns1eq6PdocKXD6VkfGF%2FV2qVtE1275Cclh%2FaIYb6Xr8ph1BiWdd4%2BjkW8mwC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5040560" cy="3777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cloud1.edupage.org/cloud/hdimg0a9a9272dc680f2a5d49ffd6b1d3a0.jpg?z%3A28RCZU7s8YHa0icsh2%2BQN8Sedey0FGaqiImue0eHWdiuQZ70KfHWRGG8EcGBhDm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429000"/>
            <a:ext cx="4323887" cy="324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s://cloud1.edupage.org/cloud/hdimg11c8c7f83c2669284f22584cea4244.jpg?z%3Aqk3XCLxpFhn8IxasbydEEycbUFvzkuA8TZWI784zfM5NGQ6C%2BWh0npXKVN98a2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332656"/>
            <a:ext cx="3316487" cy="2485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pole tekstowe 1"/>
          <p:cNvSpPr txBox="1"/>
          <p:nvPr/>
        </p:nvSpPr>
        <p:spPr>
          <a:xfrm>
            <a:off x="251519" y="4653136"/>
            <a:ext cx="4248473" cy="1200329"/>
          </a:xfrm>
          <a:prstGeom prst="rect">
            <a:avLst/>
          </a:prstGeom>
          <a:noFill/>
        </p:spPr>
        <p:txBody>
          <a:bodyPr wrap="square" rtlCol="0">
            <a:spAutoFit/>
          </a:bodyPr>
          <a:lstStyle/>
          <a:p>
            <a:pPr algn="ctr"/>
            <a:r>
              <a:rPr lang="pl-PL" sz="2400" b="1" i="1" dirty="0" smtClean="0">
                <a:solidFill>
                  <a:srgbClr val="FFFF00"/>
                </a:solidFill>
              </a:rPr>
              <a:t>Podsumowanie Projektu</a:t>
            </a:r>
          </a:p>
          <a:p>
            <a:pPr algn="ctr"/>
            <a:endParaRPr lang="pl-PL" sz="2400" b="1" i="1" dirty="0">
              <a:solidFill>
                <a:srgbClr val="FFFF00"/>
              </a:solidFill>
            </a:endParaRPr>
          </a:p>
          <a:p>
            <a:pPr algn="ctr"/>
            <a:r>
              <a:rPr lang="pl-PL" sz="2400" b="1" i="1" dirty="0" smtClean="0">
                <a:solidFill>
                  <a:srgbClr val="FFFF00"/>
                </a:solidFill>
              </a:rPr>
              <a:t> o „Żołnierzach Wyklętych”</a:t>
            </a:r>
            <a:endParaRPr lang="pl-PL" sz="2400" b="1" i="1" dirty="0">
              <a:solidFill>
                <a:srgbClr val="FFFF00"/>
              </a:solidFill>
            </a:endParaRPr>
          </a:p>
        </p:txBody>
      </p:sp>
    </p:spTree>
    <p:extLst>
      <p:ext uri="{BB962C8B-B14F-4D97-AF65-F5344CB8AC3E}">
        <p14:creationId xmlns:p14="http://schemas.microsoft.com/office/powerpoint/2010/main" val="1555813213"/>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loud1.edupage.org/cloud/hdimg040e9ded0024d465eb54bcc4f67ced.jpg?z%3AroRdZFSdEfwtEVTpbB2vcIZO6TPVfdE%2BicoP%2B4yIjiwAs0wpCQZ%2FuAiqkytJViB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260648"/>
            <a:ext cx="5328592" cy="39980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2" name="Picture 4" descr="https://cloud.edupage.org/cloud/hdimg607ba6495c07f646284119c7bdad97.jpg?z%3ABuzBnKhU5%2FBOxcjP0%2BEiRYlT5ytqX46Zx3DIGEh3owkI9AZbyqOeC2FbqxNx4%2FJ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8636" y="116632"/>
            <a:ext cx="5023976" cy="37694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4" name="Picture 6" descr="https://cloud2.edupage.org/cloud/hdimg16a7aa120dbbd98275f580f7c215f7.jpg?z%3AIye3igOtO3W0%2Bsp9GKVn9zELsvvoPooAr4Igy6KayYxZcx6sEWDrVa8pdXRgFfG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666"/>
          <a:stretch/>
        </p:blipFill>
        <p:spPr bwMode="auto">
          <a:xfrm>
            <a:off x="0" y="3886100"/>
            <a:ext cx="6516216" cy="28201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6228184" y="4280048"/>
            <a:ext cx="2808312" cy="1569660"/>
          </a:xfrm>
          <a:prstGeom prst="rect">
            <a:avLst/>
          </a:prstGeom>
          <a:noFill/>
        </p:spPr>
        <p:txBody>
          <a:bodyPr wrap="square" rtlCol="0">
            <a:spAutoFit/>
          </a:bodyPr>
          <a:lstStyle/>
          <a:p>
            <a:pPr algn="ctr"/>
            <a:r>
              <a:rPr lang="pl-PL" sz="2400" b="1" i="1" dirty="0" smtClean="0"/>
              <a:t>Słuchając naszych bliskich – o badaniach terenowych </a:t>
            </a:r>
            <a:endParaRPr lang="pl-PL" sz="2400" b="1" i="1" dirty="0"/>
          </a:p>
        </p:txBody>
      </p:sp>
    </p:spTree>
    <p:extLst>
      <p:ext uri="{BB962C8B-B14F-4D97-AF65-F5344CB8AC3E}">
        <p14:creationId xmlns:p14="http://schemas.microsoft.com/office/powerpoint/2010/main" val="27751332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51520" y="3780041"/>
            <a:ext cx="7920880" cy="2585323"/>
          </a:xfrm>
          <a:prstGeom prst="rect">
            <a:avLst/>
          </a:prstGeom>
          <a:noFill/>
        </p:spPr>
        <p:txBody>
          <a:bodyPr wrap="square" rtlCol="0">
            <a:spAutoFit/>
          </a:bodyPr>
          <a:lstStyle/>
          <a:p>
            <a:r>
              <a:rPr lang="pl-PL" dirty="0" smtClean="0">
                <a:hlinkClick r:id="rId2"/>
              </a:rPr>
              <a:t>http</a:t>
            </a:r>
            <a:r>
              <a:rPr lang="pl-PL" dirty="0">
                <a:hlinkClick r:id="rId2"/>
              </a:rPr>
              <a:t>://podziemiezbrojne.blox.pl/2007/07/St-sierz-Mieczyslaw-Dziemieszkiewicz-Roj-1925.html</a:t>
            </a:r>
            <a:r>
              <a:rPr lang="pl-PL" dirty="0" smtClean="0"/>
              <a:t>,</a:t>
            </a:r>
            <a:endParaRPr lang="pl-PL" dirty="0"/>
          </a:p>
          <a:p>
            <a:r>
              <a:rPr lang="pl-PL" dirty="0">
                <a:hlinkClick r:id="rId3"/>
              </a:rPr>
              <a:t>http://</a:t>
            </a:r>
            <a:r>
              <a:rPr lang="pl-PL" dirty="0" smtClean="0">
                <a:hlinkClick r:id="rId3"/>
              </a:rPr>
              <a:t>wilczetropy.ipn.gov.pl/wt/historie/ruch-oporu-armii-krajo/esej/13538,Ruch-Oporu-Armii-Krajowej-na-Polnocnym-Mazowszu-19451954.html</a:t>
            </a:r>
            <a:endParaRPr lang="pl-PL" dirty="0" smtClean="0"/>
          </a:p>
          <a:p>
            <a:r>
              <a:rPr lang="pl-PL" dirty="0" smtClean="0">
                <a:hlinkClick r:id="rId4"/>
              </a:rPr>
              <a:t>www.google.pl</a:t>
            </a:r>
            <a:endParaRPr lang="pl-PL" dirty="0" smtClean="0"/>
          </a:p>
          <a:p>
            <a:r>
              <a:rPr lang="pl-PL" dirty="0" smtClean="0">
                <a:hlinkClick r:id="rId5"/>
              </a:rPr>
              <a:t>www.pspwinnica.edupage.org</a:t>
            </a:r>
            <a:endParaRPr lang="pl-PL" dirty="0" smtClean="0"/>
          </a:p>
          <a:p>
            <a:r>
              <a:rPr lang="pl-PL" dirty="0" smtClean="0">
                <a:solidFill>
                  <a:schemeClr val="bg2">
                    <a:lumMod val="50000"/>
                    <a:lumOff val="50000"/>
                  </a:schemeClr>
                </a:solidFill>
              </a:rPr>
              <a:t>Broszura Pułtusk esej.</a:t>
            </a:r>
            <a:endParaRPr lang="pl-PL" dirty="0">
              <a:solidFill>
                <a:schemeClr val="bg2">
                  <a:lumMod val="50000"/>
                  <a:lumOff val="50000"/>
                </a:schemeClr>
              </a:solidFill>
            </a:endParaRPr>
          </a:p>
          <a:p>
            <a:endParaRPr lang="pl-PL" dirty="0"/>
          </a:p>
        </p:txBody>
      </p:sp>
      <p:sp>
        <p:nvSpPr>
          <p:cNvPr id="3" name="pole tekstowe 2"/>
          <p:cNvSpPr txBox="1"/>
          <p:nvPr/>
        </p:nvSpPr>
        <p:spPr>
          <a:xfrm>
            <a:off x="278276" y="3284984"/>
            <a:ext cx="4824536" cy="369332"/>
          </a:xfrm>
          <a:prstGeom prst="rect">
            <a:avLst/>
          </a:prstGeom>
          <a:noFill/>
        </p:spPr>
        <p:txBody>
          <a:bodyPr wrap="square" rtlCol="0">
            <a:spAutoFit/>
          </a:bodyPr>
          <a:lstStyle/>
          <a:p>
            <a:r>
              <a:rPr lang="pl-PL" dirty="0" smtClean="0"/>
              <a:t>Strony internetowe i źródła:</a:t>
            </a:r>
            <a:endParaRPr lang="pl-PL" dirty="0"/>
          </a:p>
        </p:txBody>
      </p:sp>
      <p:sp>
        <p:nvSpPr>
          <p:cNvPr id="4" name="pole tekstowe 3"/>
          <p:cNvSpPr txBox="1"/>
          <p:nvPr/>
        </p:nvSpPr>
        <p:spPr>
          <a:xfrm>
            <a:off x="1259632" y="1055491"/>
            <a:ext cx="6696744" cy="1631216"/>
          </a:xfrm>
          <a:prstGeom prst="rect">
            <a:avLst/>
          </a:prstGeom>
          <a:noFill/>
        </p:spPr>
        <p:txBody>
          <a:bodyPr wrap="square" rtlCol="0">
            <a:spAutoFit/>
          </a:bodyPr>
          <a:lstStyle/>
          <a:p>
            <a:pPr algn="ctr"/>
            <a:r>
              <a:rPr lang="pl-PL" sz="3600" b="1" i="1" smtClean="0">
                <a:solidFill>
                  <a:srgbClr val="FFFF00"/>
                </a:solidFill>
              </a:rPr>
              <a:t>Opracowali:</a:t>
            </a:r>
          </a:p>
          <a:p>
            <a:pPr algn="ctr"/>
            <a:endParaRPr lang="pl-PL" sz="3600" b="1" i="1" dirty="0">
              <a:solidFill>
                <a:srgbClr val="FFFF00"/>
              </a:solidFill>
            </a:endParaRPr>
          </a:p>
          <a:p>
            <a:pPr algn="ctr"/>
            <a:r>
              <a:rPr lang="pl-PL" sz="2800" i="1" dirty="0" smtClean="0">
                <a:solidFill>
                  <a:srgbClr val="FFFF00"/>
                </a:solidFill>
              </a:rPr>
              <a:t>„Uczestnicy projektu-Koło historyczne”</a:t>
            </a:r>
          </a:p>
        </p:txBody>
      </p:sp>
    </p:spTree>
    <p:extLst>
      <p:ext uri="{BB962C8B-B14F-4D97-AF65-F5344CB8AC3E}">
        <p14:creationId xmlns:p14="http://schemas.microsoft.com/office/powerpoint/2010/main" val="261444201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95936" y="1700808"/>
            <a:ext cx="4680520" cy="3970318"/>
          </a:xfrm>
          <a:prstGeom prst="rect">
            <a:avLst/>
          </a:prstGeom>
          <a:noFill/>
        </p:spPr>
        <p:txBody>
          <a:bodyPr wrap="square" rtlCol="0">
            <a:spAutoFit/>
          </a:bodyPr>
          <a:lstStyle/>
          <a:p>
            <a:r>
              <a:rPr lang="pl-PL" dirty="0"/>
              <a:t>Powstające polskie organa aparatu bezpieczeństwa znajdowały się pod ścisłą kontrolą </a:t>
            </a:r>
            <a:r>
              <a:rPr lang="pl-PL" dirty="0" smtClean="0"/>
              <a:t> </a:t>
            </a:r>
            <a:r>
              <a:rPr lang="pl-PL" dirty="0"/>
              <a:t>i kierowane były właśnie przez NKWD. Pułtuski aparat bezpieczeństwa wspierany był  przez NKWD, które wprowadziło swoje metody terroru na terenie powiatu. Szerzyły się grabieże mienia pozostawionego przez Niemców, kradzieże, napady rabunkowe żołnierzy radzieckich na obywateli polskich, gospodarstwa, sklepy, ale przede wszystkim NKWD dokonywało aresztowań i deportacji przeciwników politycznych w głąb Związku Radzieckiego</a:t>
            </a:r>
          </a:p>
        </p:txBody>
      </p:sp>
      <p:sp>
        <p:nvSpPr>
          <p:cNvPr id="3" name="pole tekstowe 2"/>
          <p:cNvSpPr txBox="1"/>
          <p:nvPr/>
        </p:nvSpPr>
        <p:spPr>
          <a:xfrm>
            <a:off x="467544" y="476672"/>
            <a:ext cx="7416824" cy="954107"/>
          </a:xfrm>
          <a:prstGeom prst="rect">
            <a:avLst/>
          </a:prstGeom>
          <a:noFill/>
        </p:spPr>
        <p:txBody>
          <a:bodyPr wrap="square" rtlCol="0">
            <a:spAutoFit/>
          </a:bodyPr>
          <a:lstStyle/>
          <a:p>
            <a:r>
              <a:rPr lang="pl-PL" sz="2800" b="1" dirty="0"/>
              <a:t>Aparat bezpieczeństwa władzy komunistycznej w powiecie pułtuskim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3402013" cy="28781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pole tekstowe 3"/>
          <p:cNvSpPr txBox="1"/>
          <p:nvPr/>
        </p:nvSpPr>
        <p:spPr>
          <a:xfrm>
            <a:off x="329266" y="5694224"/>
            <a:ext cx="4896544" cy="646331"/>
          </a:xfrm>
          <a:prstGeom prst="rect">
            <a:avLst/>
          </a:prstGeom>
          <a:noFill/>
        </p:spPr>
        <p:txBody>
          <a:bodyPr wrap="square" rtlCol="0">
            <a:spAutoFit/>
          </a:bodyPr>
          <a:lstStyle/>
          <a:p>
            <a:r>
              <a:rPr lang="pl-PL" dirty="0"/>
              <a:t>Budynek Powiatowego Urzędu Bezpieczeństwa Publicznego w Pułtusku</a:t>
            </a:r>
          </a:p>
        </p:txBody>
      </p:sp>
    </p:spTree>
    <p:extLst>
      <p:ext uri="{BB962C8B-B14F-4D97-AF65-F5344CB8AC3E}">
        <p14:creationId xmlns:p14="http://schemas.microsoft.com/office/powerpoint/2010/main" val="107626846"/>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23850"/>
            <a:ext cx="4374456" cy="291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447527"/>
            <a:ext cx="4571430" cy="3061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683568" y="1118792"/>
            <a:ext cx="3528392" cy="1323439"/>
          </a:xfrm>
          <a:prstGeom prst="rect">
            <a:avLst/>
          </a:prstGeom>
          <a:noFill/>
        </p:spPr>
        <p:txBody>
          <a:bodyPr wrap="square" rtlCol="0">
            <a:spAutoFit/>
          </a:bodyPr>
          <a:lstStyle/>
          <a:p>
            <a:r>
              <a:rPr lang="pl-PL" sz="4000" b="1" i="1" dirty="0" smtClean="0">
                <a:solidFill>
                  <a:srgbClr val="FFFF00"/>
                </a:solidFill>
              </a:rPr>
              <a:t>Więzienie w Pułtusku</a:t>
            </a:r>
            <a:endParaRPr lang="pl-PL" sz="4000" b="1" i="1" dirty="0">
              <a:solidFill>
                <a:srgbClr val="FFFF00"/>
              </a:solidFill>
            </a:endParaRPr>
          </a:p>
        </p:txBody>
      </p:sp>
      <p:sp>
        <p:nvSpPr>
          <p:cNvPr id="3" name="pole tekstowe 2"/>
          <p:cNvSpPr txBox="1"/>
          <p:nvPr/>
        </p:nvSpPr>
        <p:spPr>
          <a:xfrm>
            <a:off x="5292080" y="3573016"/>
            <a:ext cx="3096344" cy="369332"/>
          </a:xfrm>
          <a:prstGeom prst="rect">
            <a:avLst/>
          </a:prstGeom>
          <a:noFill/>
        </p:spPr>
        <p:txBody>
          <a:bodyPr wrap="square" rtlCol="0">
            <a:spAutoFit/>
          </a:bodyPr>
          <a:lstStyle/>
          <a:p>
            <a:r>
              <a:rPr lang="pl-PL" dirty="0" smtClean="0"/>
              <a:t>Widok od strony dziedzińca</a:t>
            </a:r>
            <a:endParaRPr lang="pl-PL" dirty="0"/>
          </a:p>
        </p:txBody>
      </p:sp>
    </p:spTree>
    <p:extLst>
      <p:ext uri="{BB962C8B-B14F-4D97-AF65-F5344CB8AC3E}">
        <p14:creationId xmlns:p14="http://schemas.microsoft.com/office/powerpoint/2010/main" val="2770757550"/>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04664"/>
            <a:ext cx="3407469" cy="509299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04664"/>
            <a:ext cx="2886075" cy="26289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pole tekstowe 1"/>
          <p:cNvSpPr txBox="1"/>
          <p:nvPr/>
        </p:nvSpPr>
        <p:spPr>
          <a:xfrm>
            <a:off x="218393" y="3212976"/>
            <a:ext cx="3816424" cy="923330"/>
          </a:xfrm>
          <a:prstGeom prst="rect">
            <a:avLst/>
          </a:prstGeom>
          <a:noFill/>
        </p:spPr>
        <p:txBody>
          <a:bodyPr wrap="square" rtlCol="0">
            <a:spAutoFit/>
          </a:bodyPr>
          <a:lstStyle/>
          <a:p>
            <a:r>
              <a:rPr lang="pl-PL" dirty="0"/>
              <a:t>Klucze do cel więzienia</a:t>
            </a:r>
          </a:p>
          <a:p>
            <a:r>
              <a:rPr lang="pl-PL" dirty="0"/>
              <a:t>w Pułtusku, poniżej dwa klucze</a:t>
            </a:r>
          </a:p>
          <a:p>
            <a:r>
              <a:rPr lang="pl-PL" dirty="0"/>
              <a:t>do bramy więzienia</a:t>
            </a:r>
          </a:p>
        </p:txBody>
      </p:sp>
      <p:sp>
        <p:nvSpPr>
          <p:cNvPr id="3" name="pole tekstowe 2"/>
          <p:cNvSpPr txBox="1"/>
          <p:nvPr/>
        </p:nvSpPr>
        <p:spPr>
          <a:xfrm>
            <a:off x="3569643" y="5733256"/>
            <a:ext cx="5220072" cy="923330"/>
          </a:xfrm>
          <a:prstGeom prst="rect">
            <a:avLst/>
          </a:prstGeom>
          <a:noFill/>
        </p:spPr>
        <p:txBody>
          <a:bodyPr wrap="square" rtlCol="0">
            <a:spAutoFit/>
          </a:bodyPr>
          <a:lstStyle/>
          <a:p>
            <a:r>
              <a:rPr lang="pl-PL" dirty="0"/>
              <a:t>Korytarz w więzieniu w Pułtusku;</a:t>
            </a:r>
          </a:p>
          <a:p>
            <a:r>
              <a:rPr lang="pl-PL" dirty="0"/>
              <a:t>skrzydło, w którym przetrzymywano</a:t>
            </a:r>
          </a:p>
          <a:p>
            <a:r>
              <a:rPr lang="pl-PL" dirty="0"/>
              <a:t>więźniów politycznych</a:t>
            </a:r>
          </a:p>
        </p:txBody>
      </p:sp>
    </p:spTree>
    <p:extLst>
      <p:ext uri="{BB962C8B-B14F-4D97-AF65-F5344CB8AC3E}">
        <p14:creationId xmlns:p14="http://schemas.microsoft.com/office/powerpoint/2010/main" val="17124724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67544" y="332656"/>
            <a:ext cx="8136904" cy="6186309"/>
          </a:xfrm>
          <a:prstGeom prst="rect">
            <a:avLst/>
          </a:prstGeom>
          <a:noFill/>
        </p:spPr>
        <p:txBody>
          <a:bodyPr wrap="square" rtlCol="0">
            <a:spAutoFit/>
          </a:bodyPr>
          <a:lstStyle/>
          <a:p>
            <a:r>
              <a:rPr lang="pl-PL" sz="2800" b="1" dirty="0"/>
              <a:t>Operacja rozbicia więzienia w </a:t>
            </a:r>
            <a:r>
              <a:rPr lang="pl-PL" sz="2800" b="1" dirty="0" smtClean="0"/>
              <a:t>Pułtusku</a:t>
            </a:r>
          </a:p>
          <a:p>
            <a:endParaRPr lang="pl-PL" sz="2800" b="1" dirty="0" smtClean="0"/>
          </a:p>
          <a:p>
            <a:r>
              <a:rPr lang="pl-PL" sz="2000" dirty="0"/>
              <a:t>Z</a:t>
            </a:r>
            <a:r>
              <a:rPr lang="pl-PL" sz="2000" dirty="0" smtClean="0"/>
              <a:t>ostała </a:t>
            </a:r>
            <a:r>
              <a:rPr lang="pl-PL" sz="2000" dirty="0"/>
              <a:t>przeprowadzona bardzo </a:t>
            </a:r>
            <a:r>
              <a:rPr lang="pl-PL" sz="2000" dirty="0" smtClean="0"/>
              <a:t>sprawnie głównie </a:t>
            </a:r>
            <a:r>
              <a:rPr lang="pl-PL" sz="2000" dirty="0"/>
              <a:t>dzięki bardzo dobremu rozpoznaniu wywiadowczemu, które </a:t>
            </a:r>
            <a:r>
              <a:rPr lang="pl-PL" sz="2000" dirty="0" smtClean="0"/>
              <a:t>zorganizował „Krym</a:t>
            </a:r>
            <a:r>
              <a:rPr lang="pl-PL" sz="2000" dirty="0"/>
              <a:t>”. Późnym popołudniem 25 listopada 1946 r. żołnierze WiN opanowali </a:t>
            </a:r>
            <a:r>
              <a:rPr lang="pl-PL" sz="2000" dirty="0" smtClean="0"/>
              <a:t>zachodnią część </a:t>
            </a:r>
            <a:r>
              <a:rPr lang="pl-PL" sz="2000" dirty="0"/>
              <a:t>miasta. Jednocześnie posterunkami wyposażonymi w broń </a:t>
            </a:r>
            <a:r>
              <a:rPr lang="pl-PL" sz="2000" dirty="0" smtClean="0"/>
              <a:t>maszynową zablokowali </a:t>
            </a:r>
            <a:r>
              <a:rPr lang="pl-PL" sz="2000" dirty="0"/>
              <a:t>siedziby PUBP i KP MO oraz dwa mosty na kanale. Około 19.00 </a:t>
            </a:r>
            <a:r>
              <a:rPr lang="pl-PL" sz="2000" dirty="0" smtClean="0"/>
              <a:t>kilkuosobowy patrol </a:t>
            </a:r>
            <a:r>
              <a:rPr lang="pl-PL" sz="2000" dirty="0"/>
              <a:t>zajął pocztę i rozbił centralę telefoniczną, przerywając </a:t>
            </a:r>
            <a:r>
              <a:rPr lang="pl-PL" sz="2000" dirty="0" smtClean="0"/>
              <a:t>łączność. Wydzielony </a:t>
            </a:r>
            <a:r>
              <a:rPr lang="pl-PL" sz="2000" dirty="0"/>
              <a:t>patrol wkroczył do budynku zamieszkałego przez pracowników </a:t>
            </a:r>
            <a:r>
              <a:rPr lang="pl-PL" sz="2000" dirty="0" smtClean="0"/>
              <a:t>służby więziennej</a:t>
            </a:r>
            <a:r>
              <a:rPr lang="pl-PL" sz="2000" dirty="0"/>
              <a:t>, rozbrajając i zabierając ze sobą naczelnika więzienia – Jana Dwornika.</a:t>
            </a:r>
          </a:p>
          <a:p>
            <a:r>
              <a:rPr lang="pl-PL" sz="2000" dirty="0"/>
              <a:t>Wprowadził on wykonawców akcji na teren swojej placówki. Okazał się też </a:t>
            </a:r>
            <a:r>
              <a:rPr lang="pl-PL" sz="2000" dirty="0" smtClean="0"/>
              <a:t>bardzo pomocny </a:t>
            </a:r>
            <a:r>
              <a:rPr lang="pl-PL" sz="2000" dirty="0"/>
              <a:t>przy wypuszczaniu więźniów z cel. Prosił jedynie, aby partyzanci </a:t>
            </a:r>
            <a:r>
              <a:rPr lang="pl-PL" sz="2000" dirty="0" smtClean="0"/>
              <a:t>odchodząc „poturbowali</a:t>
            </a:r>
            <a:r>
              <a:rPr lang="pl-PL" sz="2000" dirty="0"/>
              <a:t>” go i związali – co uczyniono w sposób możliwie „bezbolesny”.</a:t>
            </a:r>
          </a:p>
          <a:p>
            <a:r>
              <a:rPr lang="pl-PL" sz="2000" dirty="0"/>
              <a:t>W trakcie akcji rozbrojono całą załogę zakładu karnego, wykonano wyroki </a:t>
            </a:r>
            <a:r>
              <a:rPr lang="pl-PL" sz="2000" dirty="0" smtClean="0"/>
              <a:t>śmierci na </a:t>
            </a:r>
            <a:r>
              <a:rPr lang="pl-PL" sz="2000" dirty="0"/>
              <a:t>trzech szczególnie okrutnych wobec więźniów funkcjonariuszach. </a:t>
            </a:r>
          </a:p>
        </p:txBody>
      </p:sp>
    </p:spTree>
    <p:extLst>
      <p:ext uri="{BB962C8B-B14F-4D97-AF65-F5344CB8AC3E}">
        <p14:creationId xmlns:p14="http://schemas.microsoft.com/office/powerpoint/2010/main" val="198552561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755576" y="260648"/>
            <a:ext cx="7200800" cy="707886"/>
          </a:xfrm>
          <a:prstGeom prst="rect">
            <a:avLst/>
          </a:prstGeom>
          <a:noFill/>
        </p:spPr>
        <p:txBody>
          <a:bodyPr wrap="square" rtlCol="0">
            <a:spAutoFit/>
          </a:bodyPr>
          <a:lstStyle/>
          <a:p>
            <a:r>
              <a:rPr lang="pl-PL" sz="4000" b="1" i="1" dirty="0" smtClean="0"/>
              <a:t>Obwody AK Pułtusk :</a:t>
            </a:r>
          </a:p>
        </p:txBody>
      </p:sp>
      <p:sp>
        <p:nvSpPr>
          <p:cNvPr id="3" name="pole tekstowe 2"/>
          <p:cNvSpPr txBox="1"/>
          <p:nvPr/>
        </p:nvSpPr>
        <p:spPr>
          <a:xfrm>
            <a:off x="289039" y="968534"/>
            <a:ext cx="8568952" cy="5816977"/>
          </a:xfrm>
          <a:prstGeom prst="rect">
            <a:avLst/>
          </a:prstGeom>
          <a:noFill/>
        </p:spPr>
        <p:txBody>
          <a:bodyPr wrap="square" rtlCol="0">
            <a:spAutoFit/>
          </a:bodyPr>
          <a:lstStyle/>
          <a:p>
            <a:r>
              <a:rPr lang="pl-PL" sz="3200" b="1" i="1" dirty="0">
                <a:solidFill>
                  <a:srgbClr val="FFFF00"/>
                </a:solidFill>
              </a:rPr>
              <a:t>Obwód ROAK Pułtusk „Maciejka</a:t>
            </a:r>
            <a:r>
              <a:rPr lang="pl-PL" sz="3600" dirty="0" smtClean="0">
                <a:solidFill>
                  <a:srgbClr val="FFFF00"/>
                </a:solidFill>
              </a:rPr>
              <a:t>”       </a:t>
            </a:r>
          </a:p>
          <a:p>
            <a:r>
              <a:rPr lang="pl-PL" sz="2400" dirty="0" smtClean="0"/>
              <a:t>składał </a:t>
            </a:r>
            <a:r>
              <a:rPr lang="pl-PL" sz="2400" dirty="0"/>
              <a:t>się z czterech ośrodków konspiracyjnych,</a:t>
            </a:r>
          </a:p>
          <a:p>
            <a:r>
              <a:rPr lang="pl-PL" sz="2400" dirty="0"/>
              <a:t>a te z kolei z 11 placówek </a:t>
            </a:r>
            <a:r>
              <a:rPr lang="pl-PL" sz="2400" dirty="0" smtClean="0"/>
              <a:t>terenowych. </a:t>
            </a:r>
          </a:p>
          <a:p>
            <a:r>
              <a:rPr lang="pl-PL" sz="2400" dirty="0" smtClean="0">
                <a:solidFill>
                  <a:srgbClr val="FFFF00"/>
                </a:solidFill>
              </a:rPr>
              <a:t>Ośrodek </a:t>
            </a:r>
            <a:r>
              <a:rPr lang="pl-PL" sz="2400" dirty="0">
                <a:solidFill>
                  <a:srgbClr val="FFFF00"/>
                </a:solidFill>
              </a:rPr>
              <a:t>pierwszy </a:t>
            </a:r>
            <a:r>
              <a:rPr lang="pl-PL" sz="2400" dirty="0"/>
              <a:t>obejmował </a:t>
            </a:r>
            <a:r>
              <a:rPr lang="pl-PL" sz="2400" dirty="0" smtClean="0"/>
              <a:t>placówki: Kozłowo</a:t>
            </a:r>
            <a:r>
              <a:rPr lang="pl-PL" sz="2400" dirty="0"/>
              <a:t>, Winnicę i Gołębie. Kierował nim osobiście komendant „Górka</a:t>
            </a:r>
            <a:r>
              <a:rPr lang="pl-PL" sz="2400" dirty="0" smtClean="0"/>
              <a:t>”.</a:t>
            </a:r>
          </a:p>
          <a:p>
            <a:r>
              <a:rPr lang="pl-PL" sz="2400" dirty="0" smtClean="0"/>
              <a:t> </a:t>
            </a:r>
            <a:r>
              <a:rPr lang="pl-PL" sz="2400" dirty="0" smtClean="0">
                <a:solidFill>
                  <a:srgbClr val="FFFF00"/>
                </a:solidFill>
              </a:rPr>
              <a:t>Ośrodek drugi</a:t>
            </a:r>
            <a:r>
              <a:rPr lang="pl-PL" sz="2400" dirty="0"/>
              <a:t>, dowodzony przez Jana Blicharza „Buka”, „Laura”, „Rzędziana”, obejmował </a:t>
            </a:r>
            <a:r>
              <a:rPr lang="pl-PL" sz="2400" dirty="0" smtClean="0"/>
              <a:t>miasto Pułtusk </a:t>
            </a:r>
            <a:r>
              <a:rPr lang="pl-PL" sz="2400" dirty="0"/>
              <a:t>oraz placówkę terenową Kleszewo. </a:t>
            </a:r>
            <a:endParaRPr lang="pl-PL" sz="2400" dirty="0" smtClean="0"/>
          </a:p>
          <a:p>
            <a:r>
              <a:rPr lang="pl-PL" sz="2400" dirty="0" smtClean="0">
                <a:solidFill>
                  <a:srgbClr val="FFFF00"/>
                </a:solidFill>
              </a:rPr>
              <a:t>Ośrodkiem </a:t>
            </a:r>
            <a:r>
              <a:rPr lang="pl-PL" sz="2400" dirty="0">
                <a:solidFill>
                  <a:srgbClr val="FFFF00"/>
                </a:solidFill>
              </a:rPr>
              <a:t>trzecim </a:t>
            </a:r>
            <a:r>
              <a:rPr lang="pl-PL" sz="2400" dirty="0"/>
              <a:t>(krypt. „Łasica</a:t>
            </a:r>
            <a:r>
              <a:rPr lang="pl-PL" sz="2400" dirty="0" smtClean="0"/>
              <a:t>”) kierował </a:t>
            </a:r>
            <a:r>
              <a:rPr lang="pl-PL" sz="2400" dirty="0"/>
              <a:t>Jan Szczepański „Laska”; obejmował on placówki Gzowo, Nasielsk, </a:t>
            </a:r>
            <a:r>
              <a:rPr lang="pl-PL" sz="2400" dirty="0" smtClean="0"/>
              <a:t>Zegrze i </a:t>
            </a:r>
            <a:r>
              <a:rPr lang="pl-PL" sz="2400" dirty="0"/>
              <a:t>Serock</a:t>
            </a:r>
            <a:r>
              <a:rPr lang="pl-PL" sz="2400" dirty="0" smtClean="0"/>
              <a:t>.</a:t>
            </a:r>
          </a:p>
          <a:p>
            <a:r>
              <a:rPr lang="pl-PL" sz="2400" dirty="0" smtClean="0"/>
              <a:t> </a:t>
            </a:r>
            <a:r>
              <a:rPr lang="pl-PL" sz="2400" dirty="0">
                <a:solidFill>
                  <a:srgbClr val="FFFF00"/>
                </a:solidFill>
              </a:rPr>
              <a:t>Czwartym Ośrodkiem</a:t>
            </a:r>
            <a:r>
              <a:rPr lang="pl-PL" sz="2400" dirty="0"/>
              <a:t>, „Zanarwiańskim”, dowodził Leonard Grzelak „Grom</a:t>
            </a:r>
            <a:r>
              <a:rPr lang="pl-PL" sz="2400" dirty="0" smtClean="0"/>
              <a:t>” (</a:t>
            </a:r>
            <a:r>
              <a:rPr lang="pl-PL" sz="2400" dirty="0"/>
              <a:t>wysiedleniec z Wielkopolski); w jego skład wchodziły </a:t>
            </a:r>
            <a:r>
              <a:rPr lang="pl-PL" sz="2400" dirty="0" smtClean="0"/>
              <a:t>placówki Obryte </a:t>
            </a:r>
            <a:r>
              <a:rPr lang="pl-PL" sz="2400" dirty="0"/>
              <a:t>i </a:t>
            </a:r>
            <a:r>
              <a:rPr lang="pl-PL" sz="2400" dirty="0" smtClean="0"/>
              <a:t>Zatory wraz </a:t>
            </a:r>
            <a:r>
              <a:rPr lang="pl-PL" sz="2400" dirty="0"/>
              <a:t>z miejscowością Lubiel.</a:t>
            </a:r>
          </a:p>
        </p:txBody>
      </p:sp>
    </p:spTree>
    <p:extLst>
      <p:ext uri="{BB962C8B-B14F-4D97-AF65-F5344CB8AC3E}">
        <p14:creationId xmlns:p14="http://schemas.microsoft.com/office/powerpoint/2010/main" val="3807000995"/>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83568" y="1052736"/>
            <a:ext cx="7704856" cy="3724096"/>
          </a:xfrm>
          <a:prstGeom prst="rect">
            <a:avLst/>
          </a:prstGeom>
          <a:noFill/>
        </p:spPr>
        <p:txBody>
          <a:bodyPr wrap="square" rtlCol="0">
            <a:spAutoFit/>
          </a:bodyPr>
          <a:lstStyle/>
          <a:p>
            <a:r>
              <a:rPr lang="pl-PL" sz="4000" b="1" dirty="0" smtClean="0">
                <a:solidFill>
                  <a:srgbClr val="FFFF00"/>
                </a:solidFill>
              </a:rPr>
              <a:t>Dowódcy (</a:t>
            </a:r>
            <a:r>
              <a:rPr lang="pl-PL" sz="4000" b="1" dirty="0">
                <a:solidFill>
                  <a:srgbClr val="FFFF00"/>
                </a:solidFill>
              </a:rPr>
              <a:t>krypt. „Maciejka</a:t>
            </a:r>
            <a:r>
              <a:rPr lang="pl-PL" sz="4000" b="1" dirty="0" smtClean="0">
                <a:solidFill>
                  <a:srgbClr val="FFFF00"/>
                </a:solidFill>
              </a:rPr>
              <a:t>”)</a:t>
            </a:r>
          </a:p>
          <a:p>
            <a:endParaRPr lang="pl-PL" sz="2800" dirty="0" smtClean="0"/>
          </a:p>
          <a:p>
            <a:pPr marL="514350" indent="-514350">
              <a:buFont typeface="+mj-lt"/>
              <a:buAutoNum type="arabicPeriod"/>
            </a:pPr>
            <a:r>
              <a:rPr lang="pl-PL" sz="2800" dirty="0" smtClean="0"/>
              <a:t>ppor</a:t>
            </a:r>
            <a:r>
              <a:rPr lang="pl-PL" sz="2800" dirty="0"/>
              <a:t>. Wiktor Karłowicz „Kruk”, „Łata” </a:t>
            </a:r>
            <a:endParaRPr lang="pl-PL" sz="2800" dirty="0" smtClean="0"/>
          </a:p>
          <a:p>
            <a:r>
              <a:rPr lang="pl-PL" sz="2800" dirty="0" smtClean="0"/>
              <a:t>	(</a:t>
            </a:r>
            <a:r>
              <a:rPr lang="pl-PL" sz="2800" dirty="0"/>
              <a:t>do </a:t>
            </a:r>
            <a:r>
              <a:rPr lang="pl-PL" sz="2800" dirty="0" smtClean="0"/>
              <a:t>września 1945 </a:t>
            </a:r>
            <a:r>
              <a:rPr lang="pl-PL" sz="2800" dirty="0"/>
              <a:t>r</a:t>
            </a:r>
            <a:r>
              <a:rPr lang="pl-PL" sz="2800" dirty="0" smtClean="0"/>
              <a:t>.),</a:t>
            </a:r>
          </a:p>
          <a:p>
            <a:r>
              <a:rPr lang="pl-PL" sz="2800" dirty="0" smtClean="0"/>
              <a:t>2.  ppor</a:t>
            </a:r>
            <a:r>
              <a:rPr lang="pl-PL" sz="2800" dirty="0"/>
              <a:t>. Konstanty Kociszewski „Plon”, </a:t>
            </a:r>
            <a:r>
              <a:rPr lang="pl-PL" sz="2800" dirty="0" smtClean="0"/>
              <a:t>         	„</a:t>
            </a:r>
            <a:r>
              <a:rPr lang="pl-PL" sz="2800" dirty="0"/>
              <a:t>Górka”21 (do lutego 1946 r.),</a:t>
            </a:r>
          </a:p>
          <a:p>
            <a:r>
              <a:rPr lang="pl-PL" sz="2800" dirty="0" smtClean="0"/>
              <a:t>3.  ppor</a:t>
            </a:r>
            <a:r>
              <a:rPr lang="pl-PL" sz="2800" dirty="0"/>
              <a:t>. Mieczysław Żebrowski „Kordian” </a:t>
            </a:r>
            <a:r>
              <a:rPr lang="pl-PL" sz="2800" dirty="0" smtClean="0"/>
              <a:t>              	(</a:t>
            </a:r>
            <a:r>
              <a:rPr lang="pl-PL" sz="2800" dirty="0"/>
              <a:t>do </a:t>
            </a:r>
            <a:r>
              <a:rPr lang="pl-PL" sz="2800" dirty="0" smtClean="0"/>
              <a:t>lipca </a:t>
            </a:r>
            <a:r>
              <a:rPr lang="pl-PL" sz="2800" dirty="0"/>
              <a:t>1946 r</a:t>
            </a:r>
            <a:r>
              <a:rPr lang="pl-PL" sz="2800" dirty="0" smtClean="0"/>
              <a:t>.)</a:t>
            </a:r>
            <a:endParaRPr lang="pl-PL" sz="2800" dirty="0"/>
          </a:p>
        </p:txBody>
      </p:sp>
    </p:spTree>
    <p:extLst>
      <p:ext uri="{BB962C8B-B14F-4D97-AF65-F5344CB8AC3E}">
        <p14:creationId xmlns:p14="http://schemas.microsoft.com/office/powerpoint/2010/main" val="3828383893"/>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par>
    </p:tnLst>
  </p:timing>
</p:sld>
</file>

<file path=ppt/theme/theme1.xml><?xml version="1.0" encoding="utf-8"?>
<a:theme xmlns:a="http://schemas.openxmlformats.org/drawingml/2006/main" name="Strzecha">
  <a:themeElements>
    <a:clrScheme name="Strzecha">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Średni">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rzech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954</TotalTime>
  <Words>2725</Words>
  <Application>Microsoft Office PowerPoint</Application>
  <PresentationFormat>Pokaz na ekranie (4:3)</PresentationFormat>
  <Paragraphs>138</Paragraphs>
  <Slides>35</Slides>
  <Notes>1</Notes>
  <HiddenSlides>0</HiddenSlides>
  <MMClips>0</MMClips>
  <ScaleCrop>false</ScaleCrop>
  <HeadingPairs>
    <vt:vector size="4" baseType="variant">
      <vt:variant>
        <vt:lpstr>Motyw</vt:lpstr>
      </vt:variant>
      <vt:variant>
        <vt:i4>1</vt:i4>
      </vt:variant>
      <vt:variant>
        <vt:lpstr>Tytuły slajdów</vt:lpstr>
      </vt:variant>
      <vt:variant>
        <vt:i4>35</vt:i4>
      </vt:variant>
    </vt:vector>
  </HeadingPairs>
  <TitlesOfParts>
    <vt:vector size="36" baseType="lpstr">
      <vt:lpstr>Strzecha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Dom</dc:creator>
  <cp:lastModifiedBy>avans</cp:lastModifiedBy>
  <cp:revision>68</cp:revision>
  <dcterms:created xsi:type="dcterms:W3CDTF">2017-11-29T18:20:28Z</dcterms:created>
  <dcterms:modified xsi:type="dcterms:W3CDTF">2018-02-13T16:53:57Z</dcterms:modified>
</cp:coreProperties>
</file>