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83"/>
    <a:srgbClr val="1DFB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8" autoAdjust="0"/>
  </p:normalViewPr>
  <p:slideViewPr>
    <p:cSldViewPr>
      <p:cViewPr>
        <p:scale>
          <a:sx n="68" d="100"/>
          <a:sy n="68" d="100"/>
        </p:scale>
        <p:origin x="-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BBB7-9C0C-4FD7-9DE9-F78FA76E6096}" type="datetimeFigureOut">
              <a:rPr lang="sk-SK" smtClean="0"/>
              <a:pPr/>
              <a:t>25. 10. 2017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2DA2-425D-46D1-9221-171AB814C33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992163-pickle-s-cedulí-kreslené-postavič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4941168"/>
            <a:ext cx="1512168" cy="1758631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38198390-Thanks-giving-or-harvest-festival-Cornucopia-golden-horn-of-plenty-or-abundance-full-of-vegetables-a-Stock-V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052736"/>
            <a:ext cx="4511665" cy="4140320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6336704" cy="3672408"/>
          </a:xfrm>
        </p:spPr>
        <p:txBody>
          <a:bodyPr>
            <a:normAutofit/>
          </a:bodyPr>
          <a:lstStyle/>
          <a:p>
            <a:r>
              <a:rPr lang="sk-SK" i="1" dirty="0" smtClean="0"/>
              <a:t>Obsahový celok</a:t>
            </a:r>
            <a:br>
              <a:rPr lang="sk-SK" i="1" dirty="0" smtClean="0"/>
            </a:br>
            <a:r>
              <a:rPr lang="sk-SK" sz="8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babkinej záhrade</a:t>
            </a:r>
            <a:endParaRPr lang="sk-SK" sz="89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676456" cy="2160240"/>
          </a:xfrm>
        </p:spPr>
        <p:txBody>
          <a:bodyPr>
            <a:normAutofit fontScale="92500" lnSpcReduction="10000"/>
          </a:bodyPr>
          <a:lstStyle/>
          <a:p>
            <a:endParaRPr lang="sk-SK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ukážky niektorých </a:t>
            </a:r>
            <a:r>
              <a:rPr lang="sk-SK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vzdelávacích aktívít </a:t>
            </a:r>
            <a:r>
              <a:rPr lang="sk-SK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realizovaných v priebehu týždňa </a:t>
            </a:r>
            <a:r>
              <a:rPr lang="sk-SK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trieda </a:t>
            </a:r>
            <a:r>
              <a:rPr lang="sk-SK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LIENKY</a:t>
            </a:r>
            <a:r>
              <a:rPr lang="sk-SK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šk. rok 2017/2018</a:t>
            </a:r>
            <a:endParaRPr lang="sk-SK" sz="4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40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71019_140322.jpg"/>
          <p:cNvPicPr>
            <a:picLocks noChangeAspect="1"/>
          </p:cNvPicPr>
          <p:nvPr/>
        </p:nvPicPr>
        <p:blipFill>
          <a:blip r:embed="rId2" cstate="print"/>
          <a:srcRect l="19200" t="9051" r="8001" b="13250"/>
          <a:stretch>
            <a:fillRect/>
          </a:stretch>
        </p:blipFill>
        <p:spPr>
          <a:xfrm>
            <a:off x="6732240" y="260648"/>
            <a:ext cx="2226410" cy="3168352"/>
          </a:xfrm>
          <a:prstGeom prst="rect">
            <a:avLst/>
          </a:prstGeom>
          <a:ln w="38100" cap="sq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sk-SK" sz="2000" b="1" u="sng" dirty="0" smtClean="0">
                <a:solidFill>
                  <a:srgbClr val="C00000"/>
                </a:solidFill>
              </a:rPr>
              <a:t>ČLOVEK A PRÍRODA</a:t>
            </a:r>
            <a:r>
              <a:rPr lang="sk-SK" sz="3200" b="1" u="sng" dirty="0" smtClean="0">
                <a:solidFill>
                  <a:srgbClr val="C00000"/>
                </a:solidFill>
              </a:rPr>
              <a:t/>
            </a:r>
            <a:br>
              <a:rPr lang="sk-SK" sz="3200" b="1" u="sng" dirty="0" smtClean="0">
                <a:solidFill>
                  <a:srgbClr val="C00000"/>
                </a:solidFill>
              </a:rPr>
            </a:br>
            <a:r>
              <a:rPr lang="sk-SK" sz="4000" b="1" u="sng" dirty="0" smtClean="0">
                <a:solidFill>
                  <a:srgbClr val="C00000"/>
                </a:solidFill>
              </a:rPr>
              <a:t/>
            </a:r>
            <a:br>
              <a:rPr lang="sk-SK" sz="4000" b="1" u="sng" dirty="0" smtClean="0">
                <a:solidFill>
                  <a:srgbClr val="C00000"/>
                </a:solidFill>
              </a:rPr>
            </a:br>
            <a:r>
              <a:rPr lang="sk-SK" sz="1800" u="sng" dirty="0" smtClean="0">
                <a:solidFill>
                  <a:schemeClr val="tx1"/>
                </a:solidFill>
              </a:rPr>
              <a:t>Operacionalizovaný cieľ</a:t>
            </a:r>
            <a:r>
              <a:rPr lang="sk-SK" sz="1800" u="sng" dirty="0" smtClean="0"/>
              <a:t>: </a:t>
            </a:r>
            <a:r>
              <a:rPr lang="sk-SK" sz="1800" i="1" dirty="0" smtClean="0">
                <a:solidFill>
                  <a:srgbClr val="FF0000"/>
                </a:solidFill>
              </a:rPr>
              <a:t>Pomenovať niektoré druhy zeleniny. Opísať spôsob, akým ich človek získava, </a:t>
            </a:r>
            <a:r>
              <a:rPr lang="sk-SK" sz="1800" i="1" dirty="0" smtClean="0">
                <a:solidFill>
                  <a:srgbClr val="FF0000"/>
                </a:solidFill>
              </a:rPr>
              <a:t>poznať </a:t>
            </a:r>
            <a:r>
              <a:rPr lang="sk-SK" sz="1800" i="1" dirty="0" smtClean="0">
                <a:solidFill>
                  <a:srgbClr val="FF0000"/>
                </a:solidFill>
              </a:rPr>
              <a:t>význam ich konzumácie </a:t>
            </a:r>
            <a:br>
              <a:rPr lang="sk-SK" sz="1800" i="1" dirty="0" smtClean="0">
                <a:solidFill>
                  <a:srgbClr val="FF0000"/>
                </a:solidFill>
              </a:rPr>
            </a:br>
            <a:endParaRPr lang="sk-SK" sz="180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G_20171011_123646.jpg"/>
          <p:cNvPicPr>
            <a:picLocks noChangeAspect="1"/>
          </p:cNvPicPr>
          <p:nvPr/>
        </p:nvPicPr>
        <p:blipFill>
          <a:blip r:embed="rId3" cstate="print"/>
          <a:srcRect l="50000" t="2751"/>
          <a:stretch>
            <a:fillRect/>
          </a:stretch>
        </p:blipFill>
        <p:spPr>
          <a:xfrm>
            <a:off x="6876256" y="3982919"/>
            <a:ext cx="1970934" cy="2875081"/>
          </a:xfrm>
          <a:prstGeom prst="rect">
            <a:avLst/>
          </a:prstGeom>
          <a:ln w="38100">
            <a:solidFill>
              <a:srgbClr val="1DFB67"/>
            </a:solidFill>
          </a:ln>
        </p:spPr>
      </p:pic>
      <p:pic>
        <p:nvPicPr>
          <p:cNvPr id="5" name="Picture 4" descr="IMG_20171011_123646.jpg"/>
          <p:cNvPicPr>
            <a:picLocks noChangeAspect="1"/>
          </p:cNvPicPr>
          <p:nvPr/>
        </p:nvPicPr>
        <p:blipFill>
          <a:blip r:embed="rId4" cstate="print"/>
          <a:srcRect r="54725" b="2751"/>
          <a:stretch>
            <a:fillRect/>
          </a:stretch>
        </p:blipFill>
        <p:spPr>
          <a:xfrm>
            <a:off x="4572000" y="3140968"/>
            <a:ext cx="1872208" cy="284661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20171019_140311.jpg"/>
          <p:cNvPicPr>
            <a:picLocks noChangeAspect="1"/>
          </p:cNvPicPr>
          <p:nvPr/>
        </p:nvPicPr>
        <p:blipFill>
          <a:blip r:embed="rId5" cstate="print"/>
          <a:srcRect l="16400" t="3801" r="6601" b="10188"/>
          <a:stretch>
            <a:fillRect/>
          </a:stretch>
        </p:blipFill>
        <p:spPr>
          <a:xfrm>
            <a:off x="2411760" y="3861048"/>
            <a:ext cx="1885546" cy="280831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Picture 7" descr="IMG_20171019_140350.jpg"/>
          <p:cNvPicPr>
            <a:picLocks noChangeAspect="1"/>
          </p:cNvPicPr>
          <p:nvPr/>
        </p:nvPicPr>
        <p:blipFill>
          <a:blip r:embed="rId6" cstate="print"/>
          <a:srcRect l="9401" t="3801" r="8001" b="5901"/>
          <a:stretch>
            <a:fillRect/>
          </a:stretch>
        </p:blipFill>
        <p:spPr>
          <a:xfrm>
            <a:off x="251520" y="3573016"/>
            <a:ext cx="1809044" cy="2636912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práca vo dvojiciach</a:t>
            </a:r>
          </a:p>
          <a:p>
            <a:pPr>
              <a:buFont typeface="Wingdings" pitchFamily="2" charset="2"/>
              <a:buChar char="q"/>
            </a:pP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deti pomenovali jednotlivé druhy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zeleniny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v košíku</a:t>
            </a:r>
          </a:p>
          <a:p>
            <a:pPr>
              <a:buFont typeface="Wingdings" pitchFamily="2" charset="2"/>
              <a:buChar char="q"/>
            </a:pP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aľovali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do košíka iné druhy, na základe informácií a predošlých skúseností</a:t>
            </a:r>
          </a:p>
          <a:p>
            <a:pPr>
              <a:buFont typeface="Wingdings" pitchFamily="2" charset="2"/>
              <a:buChar char="q"/>
            </a:pP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omenovali zeleninu, ktorú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domaľovali</a:t>
            </a:r>
          </a:p>
          <a:p>
            <a:pPr>
              <a:buFont typeface="Wingdings" pitchFamily="2" charset="2"/>
              <a:buChar char="q"/>
            </a:pP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písali spôsob pestovania, význam</a:t>
            </a:r>
            <a:endParaRPr lang="sk-SK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ČLOVEK A PRÍRODA</a:t>
            </a:r>
            <a:r>
              <a:rPr lang="sk-SK" sz="3200" b="1" dirty="0" smtClean="0">
                <a:solidFill>
                  <a:srgbClr val="C00000"/>
                </a:solidFill>
              </a:rPr>
              <a:t/>
            </a:r>
            <a:br>
              <a:rPr lang="sk-SK" sz="3200" b="1" dirty="0" smtClean="0">
                <a:solidFill>
                  <a:srgbClr val="C00000"/>
                </a:solidFill>
              </a:rPr>
            </a:br>
            <a:r>
              <a:rPr lang="sk-SK" sz="3200" b="1" dirty="0" smtClean="0">
                <a:solidFill>
                  <a:srgbClr val="C00000"/>
                </a:solidFill>
              </a:rPr>
              <a:t/>
            </a:r>
            <a:br>
              <a:rPr lang="sk-SK" sz="3200" b="1" dirty="0" smtClean="0">
                <a:solidFill>
                  <a:srgbClr val="C00000"/>
                </a:solidFill>
              </a:rPr>
            </a:br>
            <a:r>
              <a:rPr lang="sk-SK" sz="1800" dirty="0" smtClean="0"/>
              <a:t>OC: </a:t>
            </a:r>
            <a:r>
              <a:rPr lang="sk-SK" sz="1800" i="1" dirty="0" smtClean="0">
                <a:solidFill>
                  <a:srgbClr val="FF0000"/>
                </a:solidFill>
              </a:rPr>
              <a:t>Nalepovať kukuričné pukance na vystrihnutú maketu pri zhotovovaní karfiolu.</a:t>
            </a:r>
            <a:endParaRPr lang="sk-SK" sz="1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2403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sz="1800" dirty="0"/>
              <a:t>i</a:t>
            </a:r>
            <a:r>
              <a:rPr lang="sk-SK" sz="1800" dirty="0" smtClean="0"/>
              <a:t>ndividuálna činnosť</a:t>
            </a:r>
          </a:p>
          <a:p>
            <a:pPr>
              <a:buFont typeface="Wingdings" pitchFamily="2" charset="2"/>
              <a:buChar char="q"/>
            </a:pPr>
            <a:r>
              <a:rPr lang="sk-SK" sz="1800" dirty="0"/>
              <a:t>s</a:t>
            </a:r>
            <a:r>
              <a:rPr lang="sk-SK" sz="1800" dirty="0" smtClean="0"/>
              <a:t>trihať po predkreslenej čiare</a:t>
            </a:r>
          </a:p>
          <a:p>
            <a:pPr>
              <a:buFont typeface="Wingdings" pitchFamily="2" charset="2"/>
              <a:buChar char="q"/>
            </a:pPr>
            <a:r>
              <a:rPr lang="sk-SK" sz="1800" dirty="0"/>
              <a:t>d</a:t>
            </a:r>
            <a:r>
              <a:rPr lang="sk-SK" sz="1800" dirty="0" smtClean="0"/>
              <a:t>ôkladne, čisto nalepovať</a:t>
            </a:r>
            <a:endParaRPr lang="sk-SK" sz="1800" dirty="0"/>
          </a:p>
        </p:txBody>
      </p:sp>
      <p:pic>
        <p:nvPicPr>
          <p:cNvPr id="4" name="Picture 3" descr="IMG_20171019_140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98080" y="3206976"/>
            <a:ext cx="3984443" cy="2988332"/>
          </a:xfrm>
          <a:prstGeom prst="rect">
            <a:avLst/>
          </a:prstGeom>
          <a:ln w="57150">
            <a:solidFill>
              <a:srgbClr val="FDF783"/>
            </a:solidFill>
          </a:ln>
        </p:spPr>
      </p:pic>
      <p:pic>
        <p:nvPicPr>
          <p:cNvPr id="7" name="Picture 6" descr="IMG_20171020_143333.jpg"/>
          <p:cNvPicPr>
            <a:picLocks noChangeAspect="1"/>
          </p:cNvPicPr>
          <p:nvPr/>
        </p:nvPicPr>
        <p:blipFill>
          <a:blip r:embed="rId3" cstate="print"/>
          <a:srcRect l="20601" r="17800"/>
          <a:stretch>
            <a:fillRect/>
          </a:stretch>
        </p:blipFill>
        <p:spPr>
          <a:xfrm rot="16200000">
            <a:off x="1583668" y="1448780"/>
            <a:ext cx="2664296" cy="53285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200" dirty="0" smtClean="0">
                <a:solidFill>
                  <a:srgbClr val="C00000"/>
                </a:solidFill>
              </a:rPr>
              <a:t>MATEMATIKA A PRÁCA S INFORMÁCIAMI</a:t>
            </a:r>
            <a:br>
              <a:rPr lang="sk-SK" sz="2200" dirty="0" smtClean="0">
                <a:solidFill>
                  <a:srgbClr val="C00000"/>
                </a:solidFill>
              </a:rPr>
            </a:br>
            <a:r>
              <a:rPr lang="sk-SK" sz="3200" dirty="0" smtClean="0">
                <a:solidFill>
                  <a:srgbClr val="C00000"/>
                </a:solidFill>
              </a:rPr>
              <a:t/>
            </a:r>
            <a:br>
              <a:rPr lang="sk-SK" sz="3200" dirty="0" smtClean="0">
                <a:solidFill>
                  <a:srgbClr val="C00000"/>
                </a:solidFill>
              </a:rPr>
            </a:br>
            <a:r>
              <a:rPr lang="sk-SK" sz="2000" dirty="0" smtClean="0"/>
              <a:t>OC: </a:t>
            </a:r>
            <a:r>
              <a:rPr lang="sk-SK" sz="2200" i="1" dirty="0" smtClean="0">
                <a:solidFill>
                  <a:srgbClr val="C00000"/>
                </a:solidFill>
              </a:rPr>
              <a:t>Pomenovať guľu, kocku, valec na základe zrakového vnímania. Vyhľadať dané tvary na predmetoch v triede.</a:t>
            </a:r>
            <a:endParaRPr lang="sk-SK" sz="2200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IMG_20171019_140236.jpg"/>
          <p:cNvPicPr>
            <a:picLocks noChangeAspect="1"/>
          </p:cNvPicPr>
          <p:nvPr/>
        </p:nvPicPr>
        <p:blipFill>
          <a:blip r:embed="rId2" cstate="print"/>
          <a:srcRect l="6106" t="9798" b="8556"/>
          <a:stretch>
            <a:fillRect/>
          </a:stretch>
        </p:blipFill>
        <p:spPr>
          <a:xfrm>
            <a:off x="251520" y="2996952"/>
            <a:ext cx="2760307" cy="18002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Picture 4" descr="IMG_20171019_140213.jpg"/>
          <p:cNvPicPr>
            <a:picLocks noChangeAspect="1"/>
          </p:cNvPicPr>
          <p:nvPr/>
        </p:nvPicPr>
        <p:blipFill>
          <a:blip r:embed="rId3" cstate="print"/>
          <a:srcRect b="13344"/>
          <a:stretch>
            <a:fillRect/>
          </a:stretch>
        </p:blipFill>
        <p:spPr>
          <a:xfrm>
            <a:off x="5148064" y="1700808"/>
            <a:ext cx="3623863" cy="244827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 descr="IMG_20171019_140426.jpg"/>
          <p:cNvPicPr>
            <a:picLocks noChangeAspect="1"/>
          </p:cNvPicPr>
          <p:nvPr/>
        </p:nvPicPr>
        <p:blipFill>
          <a:blip r:embed="rId4" cstate="print"/>
          <a:srcRect l="1963" t="5901" r="1963"/>
          <a:stretch>
            <a:fillRect/>
          </a:stretch>
        </p:blipFill>
        <p:spPr>
          <a:xfrm>
            <a:off x="2699792" y="4437112"/>
            <a:ext cx="3001497" cy="220486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Picture 6" descr="IMG_20171019_140454.jpg"/>
          <p:cNvPicPr>
            <a:picLocks noChangeAspect="1"/>
          </p:cNvPicPr>
          <p:nvPr/>
        </p:nvPicPr>
        <p:blipFill>
          <a:blip r:embed="rId5" cstate="print"/>
          <a:srcRect l="1001" r="6601" b="2751"/>
          <a:stretch>
            <a:fillRect/>
          </a:stretch>
        </p:blipFill>
        <p:spPr>
          <a:xfrm rot="16200000">
            <a:off x="6375796" y="3929460"/>
            <a:ext cx="2160240" cy="303152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sz="1800" dirty="0"/>
              <a:t>i</a:t>
            </a:r>
            <a:r>
              <a:rPr lang="sk-SK" sz="1800" dirty="0" smtClean="0"/>
              <a:t>ndividuálna (motivačná) činnosť</a:t>
            </a:r>
          </a:p>
          <a:p>
            <a:pPr>
              <a:buFont typeface="Wingdings" pitchFamily="2" charset="2"/>
              <a:buChar char="q"/>
            </a:pPr>
            <a:r>
              <a:rPr lang="sk-SK" sz="1800" dirty="0"/>
              <a:t>o</a:t>
            </a:r>
            <a:r>
              <a:rPr lang="sk-SK" sz="1800" dirty="0" smtClean="0"/>
              <a:t>bjavovanie útvarov pri modelovaní zeleniny</a:t>
            </a:r>
          </a:p>
          <a:p>
            <a:pPr>
              <a:buFont typeface="Wingdings" pitchFamily="2" charset="2"/>
              <a:buChar char="q"/>
            </a:pPr>
            <a:r>
              <a:rPr lang="sk-SK" sz="1800" dirty="0" smtClean="0"/>
              <a:t>konštruovanie krabičiek na zber zeleniny</a:t>
            </a:r>
          </a:p>
          <a:p>
            <a:pPr>
              <a:buFont typeface="Wingdings" pitchFamily="2" charset="2"/>
              <a:buChar char="q"/>
            </a:pPr>
            <a:r>
              <a:rPr lang="sk-SK" sz="1800" dirty="0" smtClean="0"/>
              <a:t>v</a:t>
            </a:r>
            <a:r>
              <a:rPr lang="sk-SK" sz="1800" dirty="0" smtClean="0"/>
              <a:t>nímanie, pomenovanie </a:t>
            </a:r>
            <a:r>
              <a:rPr lang="sk-SK" sz="1800" dirty="0" smtClean="0"/>
              <a:t>priestorových </a:t>
            </a:r>
            <a:r>
              <a:rPr lang="sk-SK" sz="1800" dirty="0" smtClean="0"/>
              <a:t>objektov(útvarov)</a:t>
            </a:r>
            <a:endParaRPr lang="sk-SK" sz="1800" dirty="0" smtClean="0"/>
          </a:p>
          <a:p>
            <a:pPr>
              <a:buFont typeface="Wingdings" pitchFamily="2" charset="2"/>
              <a:buChar char="q"/>
            </a:pPr>
            <a:endParaRPr lang="sk-SK" sz="2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l"/>
            <a:r>
              <a:rPr lang="sk-SK" sz="3200" b="1" dirty="0" smtClean="0">
                <a:solidFill>
                  <a:srgbClr val="C00000"/>
                </a:solidFill>
              </a:rPr>
              <a:t/>
            </a:r>
            <a:br>
              <a:rPr lang="sk-SK" sz="3200" b="1" dirty="0" smtClean="0">
                <a:solidFill>
                  <a:srgbClr val="C00000"/>
                </a:solidFill>
              </a:rPr>
            </a:br>
            <a:r>
              <a:rPr lang="sk-SK" sz="32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sk-SK" sz="2200" b="1" dirty="0" smtClean="0">
                <a:solidFill>
                  <a:srgbClr val="C00000"/>
                </a:solidFill>
              </a:rPr>
              <a:t>JAZYK A KOMUNIKÁCIA</a:t>
            </a:r>
            <a:br>
              <a:rPr lang="sk-SK" sz="2200" b="1" dirty="0" smtClean="0">
                <a:solidFill>
                  <a:srgbClr val="C00000"/>
                </a:solidFill>
              </a:rPr>
            </a:br>
            <a:r>
              <a:rPr lang="sk-SK" sz="2000" b="1" dirty="0" smtClean="0">
                <a:solidFill>
                  <a:srgbClr val="C00000"/>
                </a:solidFill>
              </a:rPr>
              <a:t/>
            </a:r>
            <a:br>
              <a:rPr lang="sk-SK" sz="2000" b="1" dirty="0" smtClean="0">
                <a:solidFill>
                  <a:srgbClr val="C00000"/>
                </a:solidFill>
              </a:rPr>
            </a:br>
            <a:r>
              <a:rPr lang="sk-SK" sz="2000" dirty="0" smtClean="0"/>
              <a:t>OC: </a:t>
            </a:r>
            <a:r>
              <a:rPr lang="sk-SK" sz="2000" i="1" dirty="0" smtClean="0">
                <a:solidFill>
                  <a:srgbClr val="FF0000"/>
                </a:solidFill>
              </a:rPr>
              <a:t>Tvoriť zdrobneniny a odvodzovať prídavné mená na základe analógie s pojmami v texte O lenivom zajkovi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1800" dirty="0" smtClean="0"/>
              <a:t>počúvať s porozumením</a:t>
            </a:r>
          </a:p>
          <a:p>
            <a:pPr>
              <a:buFont typeface="Wingdings" pitchFamily="2" charset="2"/>
              <a:buChar char="q"/>
            </a:pPr>
            <a:r>
              <a:rPr lang="sk-SK" sz="1800" dirty="0"/>
              <a:t>t</a:t>
            </a:r>
            <a:r>
              <a:rPr lang="sk-SK" sz="1800" dirty="0" smtClean="0"/>
              <a:t>voriť  zdrobneniny na základe analógie so slovom kapustička</a:t>
            </a:r>
          </a:p>
          <a:p>
            <a:pPr>
              <a:buFont typeface="Wingdings" pitchFamily="2" charset="2"/>
              <a:buChar char="q"/>
            </a:pPr>
            <a:r>
              <a:rPr lang="sk-SK" sz="1800" dirty="0" smtClean="0"/>
              <a:t> tvoriť  prídavné mená na základe analógie so slovom kapustičková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Picture 3" descr="IMG_20171012_101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708920"/>
            <a:ext cx="3744416" cy="280831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 descr="IMG_20171012_101109.jpg"/>
          <p:cNvPicPr>
            <a:picLocks noChangeAspect="1"/>
          </p:cNvPicPr>
          <p:nvPr/>
        </p:nvPicPr>
        <p:blipFill>
          <a:blip r:embed="rId3" cstate="print"/>
          <a:srcRect b="8519"/>
          <a:stretch>
            <a:fillRect/>
          </a:stretch>
        </p:blipFill>
        <p:spPr>
          <a:xfrm>
            <a:off x="2195736" y="4643754"/>
            <a:ext cx="2952328" cy="202560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Picture 5" descr="IMG_20171020_143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10571" y="2609909"/>
            <a:ext cx="2322258" cy="30963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1019_140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2448272" cy="1834571"/>
          </a:xfrm>
          <a:ln w="38100">
            <a:solidFill>
              <a:srgbClr val="002060"/>
            </a:solidFill>
          </a:ln>
        </p:spPr>
      </p:pic>
      <p:pic>
        <p:nvPicPr>
          <p:cNvPr id="5" name="Picture 4" descr="IMG_20171019_140705.jpg"/>
          <p:cNvPicPr>
            <a:picLocks noChangeAspect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>
          <a:xfrm>
            <a:off x="6156176" y="1844824"/>
            <a:ext cx="2448272" cy="17281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 descr="IMG_20171013_080457.jpg"/>
          <p:cNvPicPr>
            <a:picLocks noChangeAspect="1"/>
          </p:cNvPicPr>
          <p:nvPr/>
        </p:nvPicPr>
        <p:blipFill>
          <a:blip r:embed="rId4" cstate="print"/>
          <a:srcRect b="3550"/>
          <a:stretch>
            <a:fillRect/>
          </a:stretch>
        </p:blipFill>
        <p:spPr>
          <a:xfrm>
            <a:off x="6516215" y="4005064"/>
            <a:ext cx="2273375" cy="265256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Picture 6" descr="IMG_20171019_140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772816"/>
            <a:ext cx="2531773" cy="189883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Picture 7" descr="IMG_20171020_143444.jpg"/>
          <p:cNvPicPr>
            <a:picLocks noChangeAspect="1"/>
          </p:cNvPicPr>
          <p:nvPr/>
        </p:nvPicPr>
        <p:blipFill>
          <a:blip r:embed="rId6" cstate="print"/>
          <a:srcRect l="4858" t="25588" r="2162" b="22516"/>
          <a:stretch>
            <a:fillRect/>
          </a:stretch>
        </p:blipFill>
        <p:spPr>
          <a:xfrm>
            <a:off x="539552" y="4365104"/>
            <a:ext cx="5544616" cy="23210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6525344"/>
          </a:xfrm>
        </p:spPr>
        <p:txBody>
          <a:bodyPr>
            <a:normAutofit/>
          </a:bodyPr>
          <a:lstStyle/>
          <a:p>
            <a:pPr algn="l"/>
            <a:r>
              <a:rPr lang="sk-SK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Iné aktivity realizované v priebehu týždňa</a:t>
            </a:r>
            <a:r>
              <a:rPr lang="sk-SK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OC: Dokresliť obrázok na základe slovných inštrukcií označujúcich orientáciu v priestore.</a:t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OC: Vytvoriť súbor s vopred určeným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počtom, oboznamovať sa s </a:t>
            </a:r>
            <a:r>
              <a:rPr lang="sk-SK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číslicami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sk-SK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1020_143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853" t="11478" r="29927" b="31170"/>
          <a:stretch>
            <a:fillRect/>
          </a:stretch>
        </p:blipFill>
        <p:spPr>
          <a:xfrm rot="10800000">
            <a:off x="179512" y="1844824"/>
            <a:ext cx="4536504" cy="3240360"/>
          </a:xfrm>
          <a:ln w="38100">
            <a:solidFill>
              <a:srgbClr val="FFC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OC: Formovať zručnosť pri písaní grafomotorického prvku „oblúčik obrátený dole,“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vychádzajúceho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z pohybu dlane a prstov.</a:t>
            </a:r>
            <a:endParaRPr lang="sk-SK" sz="1800" dirty="0"/>
          </a:p>
        </p:txBody>
      </p:sp>
      <p:pic>
        <p:nvPicPr>
          <p:cNvPr id="5" name="Picture 4" descr="IMG_20171020_143633.jpg"/>
          <p:cNvPicPr>
            <a:picLocks noChangeAspect="1"/>
          </p:cNvPicPr>
          <p:nvPr/>
        </p:nvPicPr>
        <p:blipFill>
          <a:blip r:embed="rId3" cstate="print"/>
          <a:srcRect l="18501" t="20600" r="31100" b="33200"/>
          <a:stretch>
            <a:fillRect/>
          </a:stretch>
        </p:blipFill>
        <p:spPr>
          <a:xfrm rot="10800000">
            <a:off x="4932040" y="1412776"/>
            <a:ext cx="3939284" cy="282715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 descr="IMG_20171020_143601.jpg"/>
          <p:cNvPicPr>
            <a:picLocks noChangeAspect="1"/>
          </p:cNvPicPr>
          <p:nvPr/>
        </p:nvPicPr>
        <p:blipFill>
          <a:blip r:embed="rId4" cstate="print"/>
          <a:srcRect l="21381" t="11176" r="30060" b="45660"/>
          <a:stretch>
            <a:fillRect/>
          </a:stretch>
        </p:blipFill>
        <p:spPr>
          <a:xfrm rot="10800000">
            <a:off x="4932040" y="4365104"/>
            <a:ext cx="3384376" cy="22562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 advTm="0">
    <p:wipe/>
  </p:transition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140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Obsahový celok V babkinej záhrade</vt:lpstr>
      <vt:lpstr>ČLOVEK A PRÍRODA  Operacionalizovaný cieľ: Pomenovať niektoré druhy zeleniny. Opísať spôsob, akým ich človek získava, poznať význam ich konzumácie  </vt:lpstr>
      <vt:lpstr>ČLOVEK A PRÍRODA  OC: Nalepovať kukuričné pukance na vystrihnutú maketu pri zhotovovaní karfiolu.</vt:lpstr>
      <vt:lpstr>MATEMATIKA A PRÁCA S INFORMÁCIAMI  OC: Pomenovať guľu, kocku, valec na základe zrakového vnímania. Vyhľadať dané tvary na predmetoch v triede.</vt:lpstr>
      <vt:lpstr>                                JAZYK A KOMUNIKÁCIA  OC: Tvoriť zdrobneniny a odvodzovať prídavné mená na základe analógie s pojmami v texte O lenivom zajkovi.</vt:lpstr>
      <vt:lpstr>Iné aktivity realizované v priebehu týždňa  OC: Dokresliť obrázok na základe slovných inštrukcií označujúcich orientáciu v priestore.          OC: Vytvoriť súbor s vopred určeným počtom, oboznamovať sa s číslicami       </vt:lpstr>
      <vt:lpstr>OC: Formovať zručnosť pri písaní grafomotorického prvku „oblúčik obrátený dole,“vychádzajúceho z pohybu dlane a prstov.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mario</cp:lastModifiedBy>
  <cp:revision>259</cp:revision>
  <dcterms:created xsi:type="dcterms:W3CDTF">2017-10-18T10:52:34Z</dcterms:created>
  <dcterms:modified xsi:type="dcterms:W3CDTF">2017-10-25T11:28:20Z</dcterms:modified>
</cp:coreProperties>
</file>