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57" r:id="rId3"/>
    <p:sldId id="262" r:id="rId4"/>
    <p:sldId id="258" r:id="rId5"/>
    <p:sldId id="259" r:id="rId6"/>
    <p:sldId id="260" r:id="rId7"/>
    <p:sldId id="261" r:id="rId8"/>
    <p:sldId id="263" r:id="rId9"/>
    <p:sldId id="264" r:id="rId10"/>
    <p:sldId id="265" r:id="rId11"/>
    <p:sldId id="266" r:id="rId12"/>
    <p:sldId id="267" r:id="rId13"/>
    <p:sldId id="269" r:id="rId14"/>
    <p:sldId id="270" r:id="rId15"/>
    <p:sldId id="271" r:id="rId16"/>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Ref idx="1002">
        <a:schemeClr val="bg1"/>
      </p:bgRef>
    </p:bg>
    <p:spTree>
      <p:nvGrpSpPr>
        <p:cNvPr id="1" name=""/>
        <p:cNvGrpSpPr/>
        <p:nvPr/>
      </p:nvGrpSpPr>
      <p:grpSpPr>
        <a:xfrm>
          <a:off x="0" y="0"/>
          <a:ext cx="0" cy="0"/>
          <a:chOff x="0" y="0"/>
          <a:chExt cx="0" cy="0"/>
        </a:xfrm>
      </p:grpSpPr>
      <p:sp>
        <p:nvSpPr>
          <p:cNvPr id="8" name="Prostokąt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Łącznik prosty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ytuł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pl-PL" smtClean="0"/>
              <a:t>Kliknij, aby edytować styl</a:t>
            </a:r>
            <a:endParaRPr kumimoji="0" lang="en-US"/>
          </a:p>
        </p:txBody>
      </p:sp>
      <p:sp>
        <p:nvSpPr>
          <p:cNvPr id="25" name="Podtytuł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l-PL" smtClean="0"/>
              <a:t>Kliknij, aby edytować styl wzorca podtytułu</a:t>
            </a:r>
            <a:endParaRPr kumimoji="0" lang="en-US"/>
          </a:p>
        </p:txBody>
      </p:sp>
      <p:sp>
        <p:nvSpPr>
          <p:cNvPr id="31" name="Symbol zastępczy daty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B0AC15CC-F465-4DD8-8C3D-BE9711F7612A}" type="datetimeFigureOut">
              <a:rPr lang="pl-PL" smtClean="0"/>
              <a:t>2018-05-28</a:t>
            </a:fld>
            <a:endParaRPr lang="pl-PL"/>
          </a:p>
        </p:txBody>
      </p:sp>
      <p:sp>
        <p:nvSpPr>
          <p:cNvPr id="18" name="Symbol zastępczy stopki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pl-PL"/>
          </a:p>
        </p:txBody>
      </p:sp>
      <p:sp>
        <p:nvSpPr>
          <p:cNvPr id="29" name="Symbol zastępczy numeru slajdu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20D6D391-AA84-40DF-98B2-65D7A1DBC4AC}" type="slidenum">
              <a:rPr lang="pl-PL" smtClean="0"/>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B0AC15CC-F465-4DD8-8C3D-BE9711F7612A}" type="datetimeFigureOut">
              <a:rPr lang="pl-PL" smtClean="0"/>
              <a:t>2018-05-28</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20D6D391-AA84-40DF-98B2-65D7A1DBC4AC}" type="slidenum">
              <a:rPr lang="pl-PL" smtClean="0"/>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553200" y="274955"/>
            <a:ext cx="1524000" cy="5851525"/>
          </a:xfrm>
        </p:spPr>
        <p:txBody>
          <a:bodyPr vert="eaVert" anchor="t"/>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274642"/>
            <a:ext cx="6019800" cy="5851525"/>
          </a:xfrm>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a:xfrm>
            <a:off x="4242816" y="6557946"/>
            <a:ext cx="2002464" cy="226902"/>
          </a:xfrm>
        </p:spPr>
        <p:txBody>
          <a:bodyPr/>
          <a:lstStyle>
            <a:extLst/>
          </a:lstStyle>
          <a:p>
            <a:fld id="{B0AC15CC-F465-4DD8-8C3D-BE9711F7612A}" type="datetimeFigureOut">
              <a:rPr lang="pl-PL" smtClean="0"/>
              <a:t>2018-05-28</a:t>
            </a:fld>
            <a:endParaRPr lang="pl-PL"/>
          </a:p>
        </p:txBody>
      </p:sp>
      <p:sp>
        <p:nvSpPr>
          <p:cNvPr id="5" name="Symbol zastępczy stopki 4"/>
          <p:cNvSpPr>
            <a:spLocks noGrp="1"/>
          </p:cNvSpPr>
          <p:nvPr>
            <p:ph type="ftr" sz="quarter" idx="11"/>
          </p:nvPr>
        </p:nvSpPr>
        <p:spPr>
          <a:xfrm>
            <a:off x="457200" y="6556248"/>
            <a:ext cx="3657600" cy="228600"/>
          </a:xfrm>
        </p:spPr>
        <p:txBody>
          <a:bodyPr/>
          <a:lstStyle>
            <a:extLst/>
          </a:lstStyle>
          <a:p>
            <a:endParaRPr lang="pl-PL"/>
          </a:p>
        </p:txBody>
      </p:sp>
      <p:sp>
        <p:nvSpPr>
          <p:cNvPr id="6" name="Symbol zastępczy numeru slajdu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20D6D391-AA84-40DF-98B2-65D7A1DBC4AC}" type="slidenum">
              <a:rPr lang="pl-PL" smtClean="0"/>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zawartości 2"/>
          <p:cNvSpPr>
            <a:spLocks noGrp="1"/>
          </p:cNvSpPr>
          <p:nvPr>
            <p:ph idx="1"/>
          </p:nvPr>
        </p:nvSpPr>
        <p:spPr/>
        <p:txBody>
          <a:bodyPr/>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B0AC15CC-F465-4DD8-8C3D-BE9711F7612A}" type="datetimeFigureOut">
              <a:rPr lang="pl-PL" smtClean="0"/>
              <a:t>2018-05-28</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20D6D391-AA84-40DF-98B2-65D7A1DBC4AC}" type="slidenum">
              <a:rPr lang="pl-PL" smtClean="0"/>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bg>
      <p:bgRef idx="1001">
        <a:schemeClr val="bg1"/>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B0AC15CC-F465-4DD8-8C3D-BE9711F7612A}" type="datetimeFigureOut">
              <a:rPr lang="pl-PL" smtClean="0"/>
              <a:t>2018-05-28</a:t>
            </a:fld>
            <a:endParaRPr lang="pl-PL"/>
          </a:p>
        </p:txBody>
      </p:sp>
      <p:sp>
        <p:nvSpPr>
          <p:cNvPr id="5" name="Symbol zastępczy stopki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pl-PL"/>
          </a:p>
        </p:txBody>
      </p:sp>
      <p:sp>
        <p:nvSpPr>
          <p:cNvPr id="6" name="Symbol zastępczy numeru slajdu 5"/>
          <p:cNvSpPr>
            <a:spLocks noGrp="1"/>
          </p:cNvSpPr>
          <p:nvPr>
            <p:ph type="sldNum" sz="quarter" idx="12"/>
          </p:nvPr>
        </p:nvSpPr>
        <p:spPr>
          <a:xfrm>
            <a:off x="6733952" y="6555112"/>
            <a:ext cx="588336" cy="228600"/>
          </a:xfrm>
        </p:spPr>
        <p:txBody>
          <a:bodyPr/>
          <a:lstStyle>
            <a:extLst/>
          </a:lstStyle>
          <a:p>
            <a:fld id="{20D6D391-AA84-40DF-98B2-65D7A1DBC4AC}" type="slidenum">
              <a:rPr lang="pl-PL" smtClean="0"/>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457200" y="320040"/>
            <a:ext cx="7242048" cy="1143000"/>
          </a:xfrm>
        </p:spPr>
        <p:txBody>
          <a:bodyPr/>
          <a:lstStyle>
            <a:extLst/>
          </a:lstStyle>
          <a:p>
            <a:r>
              <a:rPr kumimoji="0" lang="pl-PL" smtClean="0"/>
              <a:t>Kliknij, aby edytować styl</a:t>
            </a:r>
            <a:endParaRPr kumimoji="0" lang="en-US"/>
          </a:p>
        </p:txBody>
      </p:sp>
      <p:sp>
        <p:nvSpPr>
          <p:cNvPr id="3" name="Symbol zastępczy zawartości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extLst/>
          </a:lstStyle>
          <a:p>
            <a:fld id="{B0AC15CC-F465-4DD8-8C3D-BE9711F7612A}" type="datetimeFigureOut">
              <a:rPr lang="pl-PL" smtClean="0"/>
              <a:t>2018-05-28</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20D6D391-AA84-40DF-98B2-65D7A1DBC4AC}" type="slidenum">
              <a:rPr lang="pl-PL" smtClean="0"/>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320040"/>
            <a:ext cx="7242048" cy="1143000"/>
          </a:xfrm>
        </p:spPr>
        <p:txBody>
          <a:bodyPr anchor="b"/>
          <a:lstStyle>
            <a:lvl1pPr>
              <a:defRPr/>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p:txBody>
          <a:bodyPr/>
          <a:lstStyle>
            <a:extLst/>
          </a:lstStyle>
          <a:p>
            <a:fld id="{B0AC15CC-F465-4DD8-8C3D-BE9711F7612A}" type="datetimeFigureOut">
              <a:rPr lang="pl-PL" smtClean="0"/>
              <a:t>2018-05-28</a:t>
            </a:fld>
            <a:endParaRPr lang="pl-PL"/>
          </a:p>
        </p:txBody>
      </p:sp>
      <p:sp>
        <p:nvSpPr>
          <p:cNvPr id="8" name="Symbol zastępczy stopki 7"/>
          <p:cNvSpPr>
            <a:spLocks noGrp="1"/>
          </p:cNvSpPr>
          <p:nvPr>
            <p:ph type="ftr" sz="quarter" idx="11"/>
          </p:nvPr>
        </p:nvSpPr>
        <p:spPr/>
        <p:txBody>
          <a:bodyPr/>
          <a:lstStyle>
            <a:extLst/>
          </a:lstStyle>
          <a:p>
            <a:endParaRPr lang="pl-PL"/>
          </a:p>
        </p:txBody>
      </p:sp>
      <p:sp>
        <p:nvSpPr>
          <p:cNvPr id="9" name="Symbol zastępczy numeru slajdu 8"/>
          <p:cNvSpPr>
            <a:spLocks noGrp="1"/>
          </p:cNvSpPr>
          <p:nvPr>
            <p:ph type="sldNum" sz="quarter" idx="12"/>
          </p:nvPr>
        </p:nvSpPr>
        <p:spPr/>
        <p:txBody>
          <a:bodyPr/>
          <a:lstStyle>
            <a:extLst/>
          </a:lstStyle>
          <a:p>
            <a:fld id="{20D6D391-AA84-40DF-98B2-65D7A1DBC4AC}" type="slidenum">
              <a:rPr lang="pl-PL" smtClean="0"/>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457200" y="320040"/>
            <a:ext cx="7242048" cy="1143000"/>
          </a:xfrm>
        </p:spPr>
        <p:txBody>
          <a:bodyPr/>
          <a:lstStyle>
            <a:extLst/>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extLst/>
          </a:lstStyle>
          <a:p>
            <a:fld id="{B0AC15CC-F465-4DD8-8C3D-BE9711F7612A}" type="datetimeFigureOut">
              <a:rPr lang="pl-PL" smtClean="0"/>
              <a:t>2018-05-28</a:t>
            </a:fld>
            <a:endParaRPr lang="pl-PL"/>
          </a:p>
        </p:txBody>
      </p:sp>
      <p:sp>
        <p:nvSpPr>
          <p:cNvPr id="4" name="Symbol zastępczy stopki 3"/>
          <p:cNvSpPr>
            <a:spLocks noGrp="1"/>
          </p:cNvSpPr>
          <p:nvPr>
            <p:ph type="ftr" sz="quarter" idx="11"/>
          </p:nvPr>
        </p:nvSpPr>
        <p:spPr/>
        <p:txBody>
          <a:bodyPr/>
          <a:lstStyle>
            <a:extLst/>
          </a:lstStyle>
          <a:p>
            <a:endParaRPr lang="pl-PL"/>
          </a:p>
        </p:txBody>
      </p:sp>
      <p:sp>
        <p:nvSpPr>
          <p:cNvPr id="5" name="Symbol zastępczy numeru slajdu 4"/>
          <p:cNvSpPr>
            <a:spLocks noGrp="1"/>
          </p:cNvSpPr>
          <p:nvPr>
            <p:ph type="sldNum" sz="quarter" idx="12"/>
          </p:nvPr>
        </p:nvSpPr>
        <p:spPr/>
        <p:txBody>
          <a:bodyPr/>
          <a:lstStyle>
            <a:extLst/>
          </a:lstStyle>
          <a:p>
            <a:fld id="{20D6D391-AA84-40DF-98B2-65D7A1DBC4AC}" type="slidenum">
              <a:rPr lang="pl-PL" smtClean="0"/>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lvl1pPr>
              <a:defRPr>
                <a:solidFill>
                  <a:schemeClr val="tx2"/>
                </a:solidFill>
              </a:defRPr>
            </a:lvl1pPr>
            <a:extLst/>
          </a:lstStyle>
          <a:p>
            <a:fld id="{B0AC15CC-F465-4DD8-8C3D-BE9711F7612A}" type="datetimeFigureOut">
              <a:rPr lang="pl-PL" smtClean="0"/>
              <a:t>2018-05-28</a:t>
            </a:fld>
            <a:endParaRPr lang="pl-PL"/>
          </a:p>
        </p:txBody>
      </p:sp>
      <p:sp>
        <p:nvSpPr>
          <p:cNvPr id="3" name="Symbol zastępczy stopki 2"/>
          <p:cNvSpPr>
            <a:spLocks noGrp="1"/>
          </p:cNvSpPr>
          <p:nvPr>
            <p:ph type="ftr" sz="quarter" idx="11"/>
          </p:nvPr>
        </p:nvSpPr>
        <p:spPr/>
        <p:txBody>
          <a:bodyPr/>
          <a:lstStyle>
            <a:lvl1pPr>
              <a:defRPr>
                <a:solidFill>
                  <a:schemeClr val="tx2"/>
                </a:solidFill>
              </a:defRPr>
            </a:lvl1pPr>
            <a:extLst/>
          </a:lstStyle>
          <a:p>
            <a:endParaRPr lang="pl-PL"/>
          </a:p>
        </p:txBody>
      </p:sp>
      <p:sp>
        <p:nvSpPr>
          <p:cNvPr id="4" name="Symbol zastępczy numeru slajdu 3"/>
          <p:cNvSpPr>
            <a:spLocks noGrp="1"/>
          </p:cNvSpPr>
          <p:nvPr>
            <p:ph type="sldNum" sz="quarter" idx="12"/>
          </p:nvPr>
        </p:nvSpPr>
        <p:spPr/>
        <p:txBody>
          <a:bodyPr/>
          <a:lstStyle>
            <a:extLst/>
          </a:lstStyle>
          <a:p>
            <a:fld id="{20D6D391-AA84-40DF-98B2-65D7A1DBC4AC}" type="slidenum">
              <a:rPr lang="pl-PL" smtClean="0"/>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pl-PL" smtClean="0"/>
              <a:t>Kliknij, aby edytować styl</a:t>
            </a:r>
            <a:endParaRPr kumimoji="0" lang="en-US"/>
          </a:p>
        </p:txBody>
      </p:sp>
      <p:sp>
        <p:nvSpPr>
          <p:cNvPr id="3" name="Symbol zastępczy tekstu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pl-PL" smtClean="0"/>
              <a:t>Kliknij, aby edytować style wzorca tekstu</a:t>
            </a:r>
          </a:p>
        </p:txBody>
      </p:sp>
      <p:sp>
        <p:nvSpPr>
          <p:cNvPr id="4" name="Symbol zastępczy zawartości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extLst/>
          </a:lstStyle>
          <a:p>
            <a:fld id="{B0AC15CC-F465-4DD8-8C3D-BE9711F7612A}" type="datetimeFigureOut">
              <a:rPr lang="pl-PL" smtClean="0"/>
              <a:t>2018-05-28</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20D6D391-AA84-40DF-98B2-65D7A1DBC4AC}" type="slidenum">
              <a:rPr lang="pl-PL" smtClean="0"/>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bg>
      <p:bgRef idx="1002">
        <a:schemeClr val="bg2"/>
      </p:bgRef>
    </p:bg>
    <p:spTree>
      <p:nvGrpSpPr>
        <p:cNvPr id="1" name=""/>
        <p:cNvGrpSpPr/>
        <p:nvPr/>
      </p:nvGrpSpPr>
      <p:grpSpPr>
        <a:xfrm>
          <a:off x="0" y="0"/>
          <a:ext cx="0" cy="0"/>
          <a:chOff x="0" y="0"/>
          <a:chExt cx="0" cy="0"/>
        </a:xfrm>
      </p:grpSpPr>
      <p:sp>
        <p:nvSpPr>
          <p:cNvPr id="8" name="Prostokąt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Prostokąt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ytuł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pl-PL" smtClean="0"/>
              <a:t>Kliknij, aby edytować styl</a:t>
            </a:r>
            <a:endParaRPr kumimoji="0" lang="en-US" dirty="0"/>
          </a:p>
        </p:txBody>
      </p:sp>
      <p:sp>
        <p:nvSpPr>
          <p:cNvPr id="4" name="Symbol zastępczy tekstu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pl-PL" smtClean="0"/>
              <a:t>Kliknij, aby edytować style wzorca tekstu</a:t>
            </a:r>
          </a:p>
        </p:txBody>
      </p:sp>
      <p:sp>
        <p:nvSpPr>
          <p:cNvPr id="5" name="Symbol zastępczy daty 4"/>
          <p:cNvSpPr>
            <a:spLocks noGrp="1"/>
          </p:cNvSpPr>
          <p:nvPr>
            <p:ph type="dt" sz="half" idx="10"/>
          </p:nvPr>
        </p:nvSpPr>
        <p:spPr/>
        <p:txBody>
          <a:bodyPr/>
          <a:lstStyle>
            <a:extLst/>
          </a:lstStyle>
          <a:p>
            <a:fld id="{B0AC15CC-F465-4DD8-8C3D-BE9711F7612A}" type="datetimeFigureOut">
              <a:rPr lang="pl-PL" smtClean="0"/>
              <a:t>2018-05-28</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20D6D391-AA84-40DF-98B2-65D7A1DBC4AC}" type="slidenum">
              <a:rPr lang="pl-PL" smtClean="0"/>
              <a:t>‹#›</a:t>
            </a:fld>
            <a:endParaRPr lang="pl-PL"/>
          </a:p>
        </p:txBody>
      </p:sp>
      <p:sp>
        <p:nvSpPr>
          <p:cNvPr id="10" name="Symbol zastępczy obrazu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pl-PL" smtClean="0"/>
              <a:t>Kliknij ikonę, aby dodać obraz</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Prostokąt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Symbol zastępczy tytułu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pl-PL" smtClean="0"/>
              <a:t>Kliknij, aby edytować styl</a:t>
            </a:r>
            <a:endParaRPr kumimoji="0" lang="en-US"/>
          </a:p>
        </p:txBody>
      </p:sp>
      <p:sp>
        <p:nvSpPr>
          <p:cNvPr id="31" name="Symbol zastępczy tekstu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27" name="Symbol zastępczy daty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B0AC15CC-F465-4DD8-8C3D-BE9711F7612A}" type="datetimeFigureOut">
              <a:rPr lang="pl-PL" smtClean="0"/>
              <a:t>2018-05-28</a:t>
            </a:fld>
            <a:endParaRPr lang="pl-PL"/>
          </a:p>
        </p:txBody>
      </p:sp>
      <p:sp>
        <p:nvSpPr>
          <p:cNvPr id="4" name="Symbol zastępczy stopki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pl-PL"/>
          </a:p>
        </p:txBody>
      </p:sp>
      <p:sp>
        <p:nvSpPr>
          <p:cNvPr id="16" name="Symbol zastępczy numeru slajdu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20D6D391-AA84-40DF-98B2-65D7A1DBC4AC}" type="slidenum">
              <a:rPr lang="pl-PL" smtClean="0"/>
              <a:t>‹#›</a:t>
            </a:fld>
            <a:endParaRPr lang="pl-PL"/>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Znalezione obrazy dla zapytania london napis"/>
          <p:cNvPicPr>
            <a:picLocks noChangeAspect="1" noChangeArrowheads="1"/>
          </p:cNvPicPr>
          <p:nvPr/>
        </p:nvPicPr>
        <p:blipFill>
          <a:blip r:embed="rId2" cstate="print"/>
          <a:srcRect r="3861"/>
          <a:stretch>
            <a:fillRect/>
          </a:stretch>
        </p:blipFill>
        <p:spPr bwMode="auto">
          <a:xfrm>
            <a:off x="0" y="0"/>
            <a:ext cx="9144000" cy="6858000"/>
          </a:xfrm>
          <a:prstGeom prst="rect">
            <a:avLst/>
          </a:prstGeom>
          <a:noFill/>
        </p:spPr>
      </p:pic>
      <p:sp>
        <p:nvSpPr>
          <p:cNvPr id="5" name="Prostokąt 4"/>
          <p:cNvSpPr/>
          <p:nvPr/>
        </p:nvSpPr>
        <p:spPr>
          <a:xfrm>
            <a:off x="1331640" y="1988840"/>
            <a:ext cx="6912768" cy="2785378"/>
          </a:xfrm>
          <a:prstGeom prst="rect">
            <a:avLst/>
          </a:prstGeom>
          <a:noFill/>
        </p:spPr>
        <p:txBody>
          <a:bodyPr wrap="square" lIns="91440" tIns="45720" rIns="91440" bIns="45720">
            <a:spAutoFit/>
          </a:bodyPr>
          <a:lstStyle/>
          <a:p>
            <a:pPr algn="ctr"/>
            <a:r>
              <a:rPr lang="pl-PL" sz="115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LONDYN</a:t>
            </a:r>
          </a:p>
          <a:p>
            <a:pPr algn="ctr"/>
            <a:r>
              <a:rPr lang="pl-PL" sz="6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23-28 2018</a:t>
            </a:r>
            <a:endParaRPr lang="pl-PL" sz="6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cer\Desktop\Buckingham_Palace_from_gardens,_London,_UK_-_Diliff_(cropped).jpg"/>
          <p:cNvPicPr>
            <a:picLocks noChangeAspect="1" noChangeArrowheads="1"/>
          </p:cNvPicPr>
          <p:nvPr/>
        </p:nvPicPr>
        <p:blipFill>
          <a:blip r:embed="rId2" cstate="print"/>
          <a:srcRect/>
          <a:stretch>
            <a:fillRect/>
          </a:stretch>
        </p:blipFill>
        <p:spPr bwMode="auto">
          <a:xfrm>
            <a:off x="2915816" y="2247010"/>
            <a:ext cx="6228184" cy="4610990"/>
          </a:xfrm>
          <a:prstGeom prst="rect">
            <a:avLst/>
          </a:prstGeom>
          <a:noFill/>
        </p:spPr>
      </p:pic>
      <p:sp>
        <p:nvSpPr>
          <p:cNvPr id="2" name="Tytuł 1"/>
          <p:cNvSpPr>
            <a:spLocks noGrp="1"/>
          </p:cNvSpPr>
          <p:nvPr>
            <p:ph type="title"/>
          </p:nvPr>
        </p:nvSpPr>
        <p:spPr/>
        <p:txBody>
          <a:bodyPr/>
          <a:lstStyle/>
          <a:p>
            <a:r>
              <a:rPr lang="pl-PL" dirty="0" smtClean="0"/>
              <a:t>Buckingham </a:t>
            </a:r>
            <a:r>
              <a:rPr lang="pl-PL" dirty="0" err="1" smtClean="0"/>
              <a:t>palace</a:t>
            </a:r>
            <a:endParaRPr lang="pl-PL" dirty="0"/>
          </a:p>
        </p:txBody>
      </p:sp>
      <p:sp>
        <p:nvSpPr>
          <p:cNvPr id="3" name="Symbol zastępczy zawartości 2"/>
          <p:cNvSpPr>
            <a:spLocks noGrp="1"/>
          </p:cNvSpPr>
          <p:nvPr>
            <p:ph idx="1"/>
          </p:nvPr>
        </p:nvSpPr>
        <p:spPr>
          <a:xfrm>
            <a:off x="467544" y="1700808"/>
            <a:ext cx="7239000" cy="4846320"/>
          </a:xfrm>
        </p:spPr>
        <p:txBody>
          <a:bodyPr>
            <a:normAutofit/>
          </a:bodyPr>
          <a:lstStyle/>
          <a:p>
            <a:r>
              <a:rPr lang="pl-PL" dirty="0" smtClean="0">
                <a:latin typeface="Century Gothic" pitchFamily="34" charset="0"/>
              </a:rPr>
              <a:t>Pałac Buckingham </a:t>
            </a:r>
            <a:r>
              <a:rPr lang="pl-PL" dirty="0" smtClean="0">
                <a:latin typeface="Century Gothic" pitchFamily="34" charset="0"/>
              </a:rPr>
              <a:t>(</a:t>
            </a:r>
            <a:r>
              <a:rPr lang="pl-PL" dirty="0" smtClean="0">
                <a:latin typeface="Century Gothic" pitchFamily="34" charset="0"/>
              </a:rPr>
              <a:t>ang. Buckingham </a:t>
            </a:r>
            <a:r>
              <a:rPr lang="pl-PL" dirty="0" err="1" smtClean="0">
                <a:latin typeface="Century Gothic" pitchFamily="34" charset="0"/>
              </a:rPr>
              <a:t>Palace</a:t>
            </a:r>
            <a:r>
              <a:rPr lang="pl-PL" dirty="0" smtClean="0">
                <a:latin typeface="Century Gothic" pitchFamily="34" charset="0"/>
              </a:rPr>
              <a:t>) – oficjalna londyńska rezydencja brytyjskich monarchów.  Największy na świecie pałac królewski, który od 1837 roku pełni funkcję oficjalnej siedziby </a:t>
            </a:r>
            <a:r>
              <a:rPr lang="pl-PL" dirty="0" smtClean="0">
                <a:latin typeface="Century Gothic" pitchFamily="34" charset="0"/>
              </a:rPr>
              <a:t>monarszej</a:t>
            </a:r>
          </a:p>
          <a:p>
            <a:endParaRPr lang="pl-PL" dirty="0">
              <a:latin typeface="Century Gothic"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Brytyjskie domy</a:t>
            </a:r>
            <a:endParaRPr lang="pl-PL" dirty="0"/>
          </a:p>
        </p:txBody>
      </p:sp>
      <p:pic>
        <p:nvPicPr>
          <p:cNvPr id="25602" name="Picture 2" descr="C:\Users\Acer\Desktop\Nowy folder\IMG-20180528-WA0011.jpg"/>
          <p:cNvPicPr>
            <a:picLocks noGrp="1" noChangeAspect="1" noChangeArrowheads="1"/>
          </p:cNvPicPr>
          <p:nvPr>
            <p:ph idx="1"/>
          </p:nvPr>
        </p:nvPicPr>
        <p:blipFill>
          <a:blip r:embed="rId2" cstate="print"/>
          <a:srcRect/>
          <a:stretch>
            <a:fillRect/>
          </a:stretch>
        </p:blipFill>
        <p:spPr bwMode="auto">
          <a:xfrm>
            <a:off x="467544" y="1430366"/>
            <a:ext cx="6984776" cy="5217025"/>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descr="C:\Users\Acer\Desktop\Nowy folder\IMG-20180528-WA0021.jpg"/>
          <p:cNvPicPr>
            <a:picLocks noChangeAspect="1" noChangeArrowheads="1"/>
          </p:cNvPicPr>
          <p:nvPr/>
        </p:nvPicPr>
        <p:blipFill>
          <a:blip r:embed="rId2" cstate="print"/>
          <a:srcRect/>
          <a:stretch>
            <a:fillRect/>
          </a:stretch>
        </p:blipFill>
        <p:spPr bwMode="auto">
          <a:xfrm>
            <a:off x="4195936" y="0"/>
            <a:ext cx="4948064" cy="3695776"/>
          </a:xfrm>
          <a:prstGeom prst="rect">
            <a:avLst/>
          </a:prstGeom>
          <a:noFill/>
        </p:spPr>
      </p:pic>
      <p:sp>
        <p:nvSpPr>
          <p:cNvPr id="2" name="Tytuł 1"/>
          <p:cNvSpPr>
            <a:spLocks noGrp="1"/>
          </p:cNvSpPr>
          <p:nvPr>
            <p:ph type="title"/>
          </p:nvPr>
        </p:nvSpPr>
        <p:spPr/>
        <p:txBody>
          <a:bodyPr/>
          <a:lstStyle/>
          <a:p>
            <a:r>
              <a:rPr lang="pl-PL" dirty="0" smtClean="0"/>
              <a:t>Trafalgar </a:t>
            </a:r>
            <a:r>
              <a:rPr lang="pl-PL" dirty="0" err="1" smtClean="0"/>
              <a:t>square</a:t>
            </a:r>
            <a:endParaRPr lang="pl-PL" dirty="0"/>
          </a:p>
        </p:txBody>
      </p:sp>
      <p:pic>
        <p:nvPicPr>
          <p:cNvPr id="26626" name="Picture 2" descr="C:\Users\Acer\Desktop\Nowy folder\IMG-20180528-WA0018.jpg"/>
          <p:cNvPicPr>
            <a:picLocks noGrp="1" noChangeAspect="1" noChangeArrowheads="1"/>
          </p:cNvPicPr>
          <p:nvPr>
            <p:ph idx="1"/>
          </p:nvPr>
        </p:nvPicPr>
        <p:blipFill>
          <a:blip r:embed="rId3" cstate="print"/>
          <a:srcRect/>
          <a:stretch>
            <a:fillRect/>
          </a:stretch>
        </p:blipFill>
        <p:spPr bwMode="auto">
          <a:xfrm>
            <a:off x="0" y="2761366"/>
            <a:ext cx="3059832" cy="4096634"/>
          </a:xfrm>
          <a:prstGeom prst="rect">
            <a:avLst/>
          </a:prstGeom>
          <a:noFill/>
        </p:spPr>
      </p:pic>
      <p:sp>
        <p:nvSpPr>
          <p:cNvPr id="5" name="Prostokąt 4"/>
          <p:cNvSpPr/>
          <p:nvPr/>
        </p:nvSpPr>
        <p:spPr>
          <a:xfrm>
            <a:off x="3419872" y="2456795"/>
            <a:ext cx="4860032" cy="4401205"/>
          </a:xfrm>
          <a:prstGeom prst="rect">
            <a:avLst/>
          </a:prstGeom>
        </p:spPr>
        <p:txBody>
          <a:bodyPr wrap="square">
            <a:spAutoFit/>
          </a:bodyPr>
          <a:lstStyle/>
          <a:p>
            <a:r>
              <a:rPr lang="pl-PL" sz="2800" dirty="0" smtClean="0">
                <a:latin typeface="Century Gothic" pitchFamily="34" charset="0"/>
              </a:rPr>
              <a:t>Trafalgar </a:t>
            </a:r>
            <a:r>
              <a:rPr lang="pl-PL" sz="2800" dirty="0" err="1" smtClean="0">
                <a:latin typeface="Century Gothic" pitchFamily="34" charset="0"/>
              </a:rPr>
              <a:t>Square</a:t>
            </a:r>
            <a:r>
              <a:rPr lang="pl-PL" sz="2800" dirty="0" smtClean="0">
                <a:latin typeface="Century Gothic" pitchFamily="34" charset="0"/>
              </a:rPr>
              <a:t>, Plac Trafalgarski – plac w centralnym Londynie położony w dawnym miejscu stajni królewskich, upamiętniający zwycięstwo brytyjskiej Royal </a:t>
            </a:r>
            <a:r>
              <a:rPr lang="pl-PL" sz="2800" dirty="0" err="1" smtClean="0">
                <a:latin typeface="Century Gothic" pitchFamily="34" charset="0"/>
              </a:rPr>
              <a:t>Navy</a:t>
            </a:r>
            <a:r>
              <a:rPr lang="pl-PL" sz="2800" dirty="0" smtClean="0">
                <a:latin typeface="Century Gothic" pitchFamily="34" charset="0"/>
              </a:rPr>
              <a:t> w morskiej bitwie pod Trafalgarem (1805)</a:t>
            </a:r>
            <a:endParaRPr lang="pl-PL" sz="2800" dirty="0">
              <a:latin typeface="Century Gothic"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London </a:t>
            </a:r>
            <a:r>
              <a:rPr lang="pl-PL" dirty="0" err="1" smtClean="0"/>
              <a:t>eye</a:t>
            </a:r>
            <a:endParaRPr lang="pl-PL" dirty="0"/>
          </a:p>
        </p:txBody>
      </p:sp>
      <p:pic>
        <p:nvPicPr>
          <p:cNvPr id="27650" name="Picture 2" descr="C:\Users\Acer\Desktop\Nowy folder\IMG-20180528-WA0024.jpg"/>
          <p:cNvPicPr>
            <a:picLocks noGrp="1" noChangeAspect="1" noChangeArrowheads="1"/>
          </p:cNvPicPr>
          <p:nvPr>
            <p:ph idx="1"/>
          </p:nvPr>
        </p:nvPicPr>
        <p:blipFill>
          <a:blip r:embed="rId2" cstate="print"/>
          <a:srcRect/>
          <a:stretch>
            <a:fillRect/>
          </a:stretch>
        </p:blipFill>
        <p:spPr bwMode="auto">
          <a:xfrm>
            <a:off x="0" y="1411663"/>
            <a:ext cx="4067944" cy="5446337"/>
          </a:xfrm>
          <a:prstGeom prst="rect">
            <a:avLst/>
          </a:prstGeom>
          <a:noFill/>
        </p:spPr>
      </p:pic>
      <p:sp>
        <p:nvSpPr>
          <p:cNvPr id="5" name="Prostokąt 4"/>
          <p:cNvSpPr/>
          <p:nvPr/>
        </p:nvSpPr>
        <p:spPr>
          <a:xfrm>
            <a:off x="4139952" y="692696"/>
            <a:ext cx="5004048" cy="5016758"/>
          </a:xfrm>
          <a:prstGeom prst="rect">
            <a:avLst/>
          </a:prstGeom>
        </p:spPr>
        <p:txBody>
          <a:bodyPr wrap="square">
            <a:spAutoFit/>
          </a:bodyPr>
          <a:lstStyle/>
          <a:p>
            <a:r>
              <a:rPr lang="pl-PL" sz="2000" dirty="0" smtClean="0">
                <a:latin typeface="Century Gothic" pitchFamily="34" charset="0"/>
              </a:rPr>
              <a:t>London </a:t>
            </a:r>
            <a:r>
              <a:rPr lang="pl-PL" sz="2000" dirty="0" err="1" smtClean="0">
                <a:latin typeface="Century Gothic" pitchFamily="34" charset="0"/>
              </a:rPr>
              <a:t>Eye</a:t>
            </a:r>
            <a:r>
              <a:rPr lang="pl-PL" sz="2000" dirty="0" smtClean="0">
                <a:latin typeface="Century Gothic" pitchFamily="34" charset="0"/>
              </a:rPr>
              <a:t> (Londyńskie Oko), ukończone w 1999 r., nazywane również Millennium Wheel (Koło Milenijne) – koło obserwacyjne (diabelski młyn) znajdujące się w dzielnicy </a:t>
            </a:r>
            <a:r>
              <a:rPr lang="pl-PL" sz="2000" dirty="0" err="1" smtClean="0">
                <a:latin typeface="Century Gothic" pitchFamily="34" charset="0"/>
              </a:rPr>
              <a:t>Lambeth</a:t>
            </a:r>
            <a:r>
              <a:rPr lang="pl-PL" sz="2000" dirty="0" smtClean="0">
                <a:latin typeface="Century Gothic" pitchFamily="34" charset="0"/>
              </a:rPr>
              <a:t> w Londynie, na południowym brzegu Tamizy, między mostami Westminster i </a:t>
            </a:r>
            <a:r>
              <a:rPr lang="pl-PL" sz="2000" dirty="0" err="1" smtClean="0">
                <a:latin typeface="Century Gothic" pitchFamily="34" charset="0"/>
              </a:rPr>
              <a:t>Hungerford</a:t>
            </a:r>
            <a:r>
              <a:rPr lang="pl-PL" sz="2000" dirty="0" smtClean="0">
                <a:latin typeface="Century Gothic" pitchFamily="34" charset="0"/>
              </a:rPr>
              <a:t>. Zostało zaprojektowane przez Davida Marksa, Julię </a:t>
            </a:r>
            <a:r>
              <a:rPr lang="pl-PL" sz="2000" dirty="0" err="1" smtClean="0">
                <a:latin typeface="Century Gothic" pitchFamily="34" charset="0"/>
              </a:rPr>
              <a:t>Barfield</a:t>
            </a:r>
            <a:r>
              <a:rPr lang="pl-PL" sz="2000" dirty="0" smtClean="0">
                <a:latin typeface="Century Gothic" pitchFamily="34" charset="0"/>
              </a:rPr>
              <a:t>, Malcolma Cooka, Marka </a:t>
            </a:r>
            <a:r>
              <a:rPr lang="pl-PL" sz="2000" dirty="0" err="1" smtClean="0">
                <a:latin typeface="Century Gothic" pitchFamily="34" charset="0"/>
              </a:rPr>
              <a:t>Sparrowhawka</a:t>
            </a:r>
            <a:r>
              <a:rPr lang="pl-PL" sz="2000" dirty="0" smtClean="0">
                <a:latin typeface="Century Gothic" pitchFamily="34" charset="0"/>
              </a:rPr>
              <a:t>, Stevena </a:t>
            </a:r>
            <a:r>
              <a:rPr lang="pl-PL" sz="2000" dirty="0" err="1" smtClean="0">
                <a:latin typeface="Century Gothic" pitchFamily="34" charset="0"/>
              </a:rPr>
              <a:t>Chiltona</a:t>
            </a:r>
            <a:r>
              <a:rPr lang="pl-PL" sz="2000" dirty="0" smtClean="0">
                <a:latin typeface="Century Gothic" pitchFamily="34" charset="0"/>
              </a:rPr>
              <a:t> i Nica </a:t>
            </a:r>
            <a:r>
              <a:rPr lang="pl-PL" sz="2000" dirty="0" err="1" smtClean="0">
                <a:latin typeface="Century Gothic" pitchFamily="34" charset="0"/>
              </a:rPr>
              <a:t>Baileya</a:t>
            </a:r>
            <a:r>
              <a:rPr lang="pl-PL" sz="2000" dirty="0" smtClean="0">
                <a:latin typeface="Century Gothic" pitchFamily="34" charset="0"/>
              </a:rPr>
              <a:t>. Koło ma wysokość 135 metrów, a jego pełny obrót trwa około 30 minut. Na kole znajdują się 32 klimatyzowane kapsuły pasażerskie.</a:t>
            </a:r>
            <a:endParaRPr lang="pl-PL" sz="2000" dirty="0">
              <a:latin typeface="Century Gothic"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National </a:t>
            </a:r>
            <a:r>
              <a:rPr lang="pl-PL" dirty="0" err="1" smtClean="0"/>
              <a:t>gallery</a:t>
            </a:r>
            <a:endParaRPr lang="pl-PL" dirty="0"/>
          </a:p>
        </p:txBody>
      </p:sp>
      <p:pic>
        <p:nvPicPr>
          <p:cNvPr id="28674" name="Picture 2" descr="C:\Users\Acer\Desktop\Nowy folder\IMG-20180528-WA0019.jpg"/>
          <p:cNvPicPr>
            <a:picLocks noGrp="1" noChangeAspect="1" noChangeArrowheads="1"/>
          </p:cNvPicPr>
          <p:nvPr>
            <p:ph idx="1"/>
          </p:nvPr>
        </p:nvPicPr>
        <p:blipFill>
          <a:blip r:embed="rId2" cstate="print"/>
          <a:srcRect/>
          <a:stretch>
            <a:fillRect/>
          </a:stretch>
        </p:blipFill>
        <p:spPr bwMode="auto">
          <a:xfrm>
            <a:off x="5547335" y="1052736"/>
            <a:ext cx="3596665" cy="2686398"/>
          </a:xfrm>
          <a:prstGeom prst="rect">
            <a:avLst/>
          </a:prstGeom>
          <a:noFill/>
        </p:spPr>
      </p:pic>
      <p:sp>
        <p:nvSpPr>
          <p:cNvPr id="5" name="Prostokąt 4"/>
          <p:cNvSpPr/>
          <p:nvPr/>
        </p:nvSpPr>
        <p:spPr>
          <a:xfrm>
            <a:off x="539552" y="1700808"/>
            <a:ext cx="4572000" cy="3416320"/>
          </a:xfrm>
          <a:prstGeom prst="rect">
            <a:avLst/>
          </a:prstGeom>
        </p:spPr>
        <p:txBody>
          <a:bodyPr>
            <a:spAutoFit/>
          </a:bodyPr>
          <a:lstStyle/>
          <a:p>
            <a:r>
              <a:rPr lang="pl-PL" dirty="0" smtClean="0">
                <a:latin typeface="Century Gothic" pitchFamily="34" charset="0"/>
              </a:rPr>
              <a:t>National </a:t>
            </a:r>
            <a:r>
              <a:rPr lang="pl-PL" dirty="0" err="1" smtClean="0">
                <a:latin typeface="Century Gothic" pitchFamily="34" charset="0"/>
              </a:rPr>
              <a:t>Gallery</a:t>
            </a:r>
            <a:r>
              <a:rPr lang="pl-PL" dirty="0" smtClean="0">
                <a:latin typeface="Century Gothic" pitchFamily="34" charset="0"/>
              </a:rPr>
              <a:t> – galeria sztuki w Londynie, w północnej części Trafalgar </a:t>
            </a:r>
            <a:r>
              <a:rPr lang="pl-PL" dirty="0" err="1" smtClean="0">
                <a:latin typeface="Century Gothic" pitchFamily="34" charset="0"/>
              </a:rPr>
              <a:t>Square</a:t>
            </a:r>
            <a:r>
              <a:rPr lang="pl-PL" dirty="0" smtClean="0">
                <a:latin typeface="Century Gothic" pitchFamily="34" charset="0"/>
              </a:rPr>
              <a:t>. Jest to galeria państwowa, prezentująca kolekcję 2300 dzieł malarstwa, głównie zachodnioeuropejskiego, z lat 1250–1900, w tym zbiór obrazów sławnych francuskich impresjonistów i Vincenta van Gogha. Udostępniona jest bezpłatnie, jednak w przypadku okazjonalnych wystaw pobiera się opłatę za wstęp.</a:t>
            </a:r>
            <a:endParaRPr lang="pl-PL" dirty="0">
              <a:latin typeface="Century Gothic"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0" y="188640"/>
            <a:ext cx="8892480" cy="2646878"/>
          </a:xfrm>
          <a:prstGeom prst="rect">
            <a:avLst/>
          </a:prstGeom>
          <a:noFill/>
        </p:spPr>
        <p:txBody>
          <a:bodyPr wrap="square" lIns="91440" tIns="45720" rIns="91440" bIns="45720">
            <a:spAutoFit/>
          </a:bodyPr>
          <a:lstStyle/>
          <a:p>
            <a:pPr algn="ctr"/>
            <a:r>
              <a:rPr lang="pl-PL" sz="16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KONIEC</a:t>
            </a:r>
            <a:endParaRPr lang="pl-PL" sz="16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5" name="Prostokąt 4"/>
          <p:cNvSpPr/>
          <p:nvPr/>
        </p:nvSpPr>
        <p:spPr>
          <a:xfrm>
            <a:off x="179512" y="6381328"/>
            <a:ext cx="2063385" cy="261610"/>
          </a:xfrm>
          <a:prstGeom prst="rect">
            <a:avLst/>
          </a:prstGeom>
        </p:spPr>
        <p:txBody>
          <a:bodyPr wrap="none">
            <a:spAutoFit/>
          </a:bodyPr>
          <a:lstStyle/>
          <a:p>
            <a:r>
              <a:rPr lang="pl-PL" sz="1100" dirty="0" smtClean="0"/>
              <a:t>https://pl.wikipedia.org/wiki</a:t>
            </a:r>
            <a:endParaRPr lang="pl-PL" sz="1100" dirty="0"/>
          </a:p>
        </p:txBody>
      </p:sp>
      <p:sp>
        <p:nvSpPr>
          <p:cNvPr id="6" name="Prostokąt 5"/>
          <p:cNvSpPr/>
          <p:nvPr/>
        </p:nvSpPr>
        <p:spPr>
          <a:xfrm>
            <a:off x="251520" y="6093296"/>
            <a:ext cx="4572000" cy="261610"/>
          </a:xfrm>
          <a:prstGeom prst="rect">
            <a:avLst/>
          </a:prstGeom>
        </p:spPr>
        <p:txBody>
          <a:bodyPr>
            <a:spAutoFit/>
          </a:bodyPr>
          <a:lstStyle/>
          <a:p>
            <a:r>
              <a:rPr lang="pl-PL" sz="1100" dirty="0" smtClean="0"/>
              <a:t>https://www.england.pl/informacje/angielskie-jednostki-miary.html</a:t>
            </a:r>
            <a:endParaRPr lang="pl-PL" sz="1100" dirty="0"/>
          </a:p>
        </p:txBody>
      </p:sp>
      <p:pic>
        <p:nvPicPr>
          <p:cNvPr id="29698" name="Picture 2" descr="Znalezione obrazy dla zapytania flaga anglii"/>
          <p:cNvPicPr>
            <a:picLocks noChangeAspect="1" noChangeArrowheads="1"/>
          </p:cNvPicPr>
          <p:nvPr/>
        </p:nvPicPr>
        <p:blipFill>
          <a:blip r:embed="rId2" cstate="print"/>
          <a:srcRect/>
          <a:stretch>
            <a:fillRect/>
          </a:stretch>
        </p:blipFill>
        <p:spPr bwMode="auto">
          <a:xfrm>
            <a:off x="899592" y="2564904"/>
            <a:ext cx="6667500" cy="353377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normAutofit/>
          </a:bodyPr>
          <a:lstStyle/>
          <a:p>
            <a:r>
              <a:rPr lang="pl-PL" sz="6600" dirty="0" smtClean="0"/>
              <a:t>Londyn</a:t>
            </a:r>
            <a:endParaRPr lang="pl-PL" sz="6600" dirty="0"/>
          </a:p>
        </p:txBody>
      </p:sp>
      <p:sp>
        <p:nvSpPr>
          <p:cNvPr id="2" name="Symbol zastępczy zawartości 1"/>
          <p:cNvSpPr>
            <a:spLocks noGrp="1"/>
          </p:cNvSpPr>
          <p:nvPr>
            <p:ph idx="1"/>
          </p:nvPr>
        </p:nvSpPr>
        <p:spPr/>
        <p:txBody>
          <a:bodyPr>
            <a:normAutofit fontScale="85000" lnSpcReduction="10000"/>
          </a:bodyPr>
          <a:lstStyle/>
          <a:p>
            <a:r>
              <a:rPr lang="pl-PL" dirty="0" smtClean="0">
                <a:solidFill>
                  <a:schemeClr val="tx2"/>
                </a:solidFill>
              </a:rPr>
              <a:t>Londyn (ang. London) – stolica Wielkiej Brytanii i Anglii, największe miasto kraju, położone w jej południowo-wschodniej części. Położony nad Tamizą, jest trzecim co do wielkości miastem Europy po Moskwie i Stambule; jest także największym miastem Unii Europejskiej i jednym z większych miast świata zarówno w skali samego miasta, jak i aglomeracji. Liczba mieszkańców Londynu (w granicach tzw. Wielkiego Londynu) wynosi ok. 8,4 </a:t>
            </a:r>
            <a:r>
              <a:rPr lang="pl-PL" dirty="0" err="1" smtClean="0">
                <a:solidFill>
                  <a:schemeClr val="tx2"/>
                </a:solidFill>
              </a:rPr>
              <a:t>mln</a:t>
            </a:r>
            <a:r>
              <a:rPr lang="pl-PL" dirty="0" smtClean="0">
                <a:solidFill>
                  <a:schemeClr val="tx2"/>
                </a:solidFill>
              </a:rPr>
              <a:t>. (2013 r.) na obszarze 1572 </a:t>
            </a:r>
            <a:r>
              <a:rPr lang="pl-PL" dirty="0" err="1" smtClean="0">
                <a:solidFill>
                  <a:schemeClr val="tx2"/>
                </a:solidFill>
              </a:rPr>
              <a:t>km²</a:t>
            </a:r>
            <a:r>
              <a:rPr lang="pl-PL" dirty="0" smtClean="0">
                <a:solidFill>
                  <a:schemeClr val="tx2"/>
                </a:solidFill>
              </a:rPr>
              <a:t>; cała zaś aglomeracja londyńska, łącznie ze wszystkimi przyległymi miejscowościami w 2015 liczyła prawie 14 </a:t>
            </a:r>
            <a:r>
              <a:rPr lang="pl-PL" dirty="0" err="1" smtClean="0">
                <a:solidFill>
                  <a:schemeClr val="tx2"/>
                </a:solidFill>
              </a:rPr>
              <a:t>mln</a:t>
            </a:r>
            <a:r>
              <a:rPr lang="pl-PL" dirty="0" smtClean="0">
                <a:solidFill>
                  <a:schemeClr val="tx2"/>
                </a:solidFill>
              </a:rPr>
              <a:t>. mieszkańców[2][3] (obszar tzw. metropolia). Około 20% mieszkańców pochodzi z Azji, Afryki i Karaibów</a:t>
            </a:r>
            <a:endParaRPr lang="pl-PL" dirty="0">
              <a:solidFill>
                <a:schemeClr val="tx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cer\Desktop\Nowy folder\IMG-20180528-WA0028.jpg"/>
          <p:cNvPicPr>
            <a:picLocks noChangeAspect="1" noChangeArrowheads="1"/>
          </p:cNvPicPr>
          <p:nvPr/>
        </p:nvPicPr>
        <p:blipFill>
          <a:blip r:embed="rId2" cstate="print"/>
          <a:srcRect/>
          <a:stretch>
            <a:fillRect/>
          </a:stretch>
        </p:blipFill>
        <p:spPr bwMode="auto">
          <a:xfrm>
            <a:off x="5076056" y="2420888"/>
            <a:ext cx="3867944" cy="3141492"/>
          </a:xfrm>
          <a:prstGeom prst="rect">
            <a:avLst/>
          </a:prstGeom>
          <a:noFill/>
        </p:spPr>
      </p:pic>
      <p:sp>
        <p:nvSpPr>
          <p:cNvPr id="2" name="Tytuł 1"/>
          <p:cNvSpPr>
            <a:spLocks noGrp="1"/>
          </p:cNvSpPr>
          <p:nvPr>
            <p:ph type="title"/>
          </p:nvPr>
        </p:nvSpPr>
        <p:spPr/>
        <p:txBody>
          <a:bodyPr>
            <a:normAutofit fontScale="90000"/>
          </a:bodyPr>
          <a:lstStyle/>
          <a:p>
            <a:r>
              <a:rPr lang="pl-PL" dirty="0" smtClean="0"/>
              <a:t>Londyńskie budki telefoniczne</a:t>
            </a:r>
            <a:endParaRPr lang="pl-PL" dirty="0"/>
          </a:p>
        </p:txBody>
      </p:sp>
      <p:sp>
        <p:nvSpPr>
          <p:cNvPr id="3" name="Symbol zastępczy zawartości 2"/>
          <p:cNvSpPr>
            <a:spLocks noGrp="1"/>
          </p:cNvSpPr>
          <p:nvPr>
            <p:ph idx="1"/>
          </p:nvPr>
        </p:nvSpPr>
        <p:spPr>
          <a:xfrm>
            <a:off x="457200" y="1609416"/>
            <a:ext cx="4690864" cy="4846320"/>
          </a:xfrm>
        </p:spPr>
        <p:txBody>
          <a:bodyPr>
            <a:normAutofit lnSpcReduction="10000"/>
          </a:bodyPr>
          <a:lstStyle/>
          <a:p>
            <a:r>
              <a:rPr lang="pl-PL" sz="1800" b="1" dirty="0" smtClean="0">
                <a:solidFill>
                  <a:schemeClr val="accent1"/>
                </a:solidFill>
                <a:latin typeface="Century Gothic" pitchFamily="34" charset="0"/>
              </a:rPr>
              <a:t>Pierwsza brytyjska budka telefoniczna – model K1 – powstał w 1920 r. Gdy jednak powzięto pomysł ustawienia budek telefonicznych na terenie Londynu, przeprowadzono konkurs na projekt wzorcowej budki telefonicznej, którym kierowała Royal </a:t>
            </a:r>
            <a:r>
              <a:rPr lang="pl-PL" sz="1800" b="1" dirty="0" err="1" smtClean="0">
                <a:solidFill>
                  <a:schemeClr val="accent1"/>
                </a:solidFill>
                <a:latin typeface="Century Gothic" pitchFamily="34" charset="0"/>
              </a:rPr>
              <a:t>Fine</a:t>
            </a:r>
            <a:r>
              <a:rPr lang="pl-PL" sz="1800" b="1" dirty="0" smtClean="0">
                <a:solidFill>
                  <a:schemeClr val="accent1"/>
                </a:solidFill>
                <a:latin typeface="Century Gothic" pitchFamily="34" charset="0"/>
              </a:rPr>
              <a:t> Art </a:t>
            </a:r>
            <a:r>
              <a:rPr lang="pl-PL" sz="1800" b="1" dirty="0" err="1" smtClean="0">
                <a:solidFill>
                  <a:schemeClr val="accent1"/>
                </a:solidFill>
                <a:latin typeface="Century Gothic" pitchFamily="34" charset="0"/>
              </a:rPr>
              <a:t>Commission</a:t>
            </a:r>
            <a:r>
              <a:rPr lang="pl-PL" sz="1800" b="1" dirty="0" smtClean="0">
                <a:solidFill>
                  <a:schemeClr val="accent1"/>
                </a:solidFill>
                <a:latin typeface="Century Gothic" pitchFamily="34" charset="0"/>
              </a:rPr>
              <a:t>. W efekcie konkursu wybrano projekt znanego architekta </a:t>
            </a:r>
            <a:r>
              <a:rPr lang="pl-PL" sz="1800" b="1" dirty="0" err="1" smtClean="0">
                <a:solidFill>
                  <a:schemeClr val="accent1"/>
                </a:solidFill>
                <a:latin typeface="Century Gothic" pitchFamily="34" charset="0"/>
              </a:rPr>
              <a:t>Gilesa</a:t>
            </a:r>
            <a:r>
              <a:rPr lang="pl-PL" sz="1800" b="1" dirty="0" smtClean="0">
                <a:solidFill>
                  <a:schemeClr val="accent1"/>
                </a:solidFill>
                <a:latin typeface="Century Gothic" pitchFamily="34" charset="0"/>
              </a:rPr>
              <a:t> Gilberta Scotta – na jego podstawie powstał popularny model K2. Budka była prosta i elegancka, z oszklonymi ścianami z trzech stron i dachem o kształcie płytkiej kopuły. Budki z tej serii wykonywane były z żeliwa i malowane na czerwono. Model K2 zaczęto powszechnie używać w Londynie</a:t>
            </a:r>
            <a:endParaRPr lang="pl-PL" sz="1800" b="1" dirty="0">
              <a:solidFill>
                <a:schemeClr val="accent1"/>
              </a:solidFill>
              <a:latin typeface="Century Gothic"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cer\Desktop\Nowy folder\IMG-20180528-WA0003.jpg"/>
          <p:cNvPicPr>
            <a:picLocks noChangeAspect="1" noChangeArrowheads="1"/>
          </p:cNvPicPr>
          <p:nvPr/>
        </p:nvPicPr>
        <p:blipFill>
          <a:blip r:embed="rId2" cstate="print"/>
          <a:srcRect/>
          <a:stretch>
            <a:fillRect/>
          </a:stretch>
        </p:blipFill>
        <p:spPr bwMode="auto">
          <a:xfrm>
            <a:off x="1907704" y="1700808"/>
            <a:ext cx="6768752" cy="4980553"/>
          </a:xfrm>
          <a:prstGeom prst="rect">
            <a:avLst/>
          </a:prstGeom>
          <a:noFill/>
        </p:spPr>
      </p:pic>
      <p:sp>
        <p:nvSpPr>
          <p:cNvPr id="3" name="Tytuł 2"/>
          <p:cNvSpPr>
            <a:spLocks noGrp="1"/>
          </p:cNvSpPr>
          <p:nvPr>
            <p:ph type="title"/>
          </p:nvPr>
        </p:nvSpPr>
        <p:spPr/>
        <p:txBody>
          <a:bodyPr>
            <a:normAutofit/>
          </a:bodyPr>
          <a:lstStyle/>
          <a:p>
            <a:r>
              <a:rPr lang="pl-PL" dirty="0" smtClean="0"/>
              <a:t> piętrowe autobusy</a:t>
            </a:r>
            <a:endParaRPr lang="pl-PL" dirty="0"/>
          </a:p>
        </p:txBody>
      </p:sp>
      <p:sp>
        <p:nvSpPr>
          <p:cNvPr id="2" name="Symbol zastępczy zawartości 1"/>
          <p:cNvSpPr>
            <a:spLocks noGrp="1"/>
          </p:cNvSpPr>
          <p:nvPr>
            <p:ph idx="1"/>
          </p:nvPr>
        </p:nvSpPr>
        <p:spPr>
          <a:xfrm>
            <a:off x="467544" y="1556792"/>
            <a:ext cx="7239000" cy="4846320"/>
          </a:xfrm>
        </p:spPr>
        <p:txBody>
          <a:bodyPr/>
          <a:lstStyle/>
          <a:p>
            <a:r>
              <a:rPr lang="pl-PL"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Autobus piętrowy – autobus z dwoma poziomami (piętrami), mieszczący od 60 do 80 pasażerów</a:t>
            </a:r>
            <a:r>
              <a:rPr lang="pl-PL"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p>
          <a:p>
            <a:r>
              <a:rPr lang="pl-PL"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pl-PL"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 komunikacji miejskiej wykorzystywany głównie w Wielkiej Brytanii, gdzie najbardziej rozpoznawalnym modelem jest londyński </a:t>
            </a:r>
            <a:r>
              <a:rPr lang="pl-PL"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Routemaster</a:t>
            </a:r>
            <a:r>
              <a:rPr lang="pl-PL"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p>
          <a:p>
            <a:r>
              <a:rPr lang="pl-PL"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pl-PL"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Piętrowe autobusy bez dachu są wykorzystywane w celach </a:t>
            </a:r>
            <a:r>
              <a:rPr lang="pl-PL"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wycieczkowych</a:t>
            </a:r>
            <a:r>
              <a:rPr lang="pl-PL"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pl-PL"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cer\Desktop\Nowy folder\IMG-20180528-WA0034.jpg"/>
          <p:cNvPicPr>
            <a:picLocks noChangeAspect="1" noChangeArrowheads="1"/>
          </p:cNvPicPr>
          <p:nvPr/>
        </p:nvPicPr>
        <p:blipFill>
          <a:blip r:embed="rId2" cstate="print"/>
          <a:srcRect/>
          <a:stretch>
            <a:fillRect/>
          </a:stretch>
        </p:blipFill>
        <p:spPr bwMode="auto">
          <a:xfrm>
            <a:off x="5164994" y="0"/>
            <a:ext cx="3979006" cy="5327264"/>
          </a:xfrm>
          <a:prstGeom prst="rect">
            <a:avLst/>
          </a:prstGeom>
          <a:noFill/>
        </p:spPr>
      </p:pic>
      <p:pic>
        <p:nvPicPr>
          <p:cNvPr id="5123" name="Picture 3" descr="C:\Users\Acer\Desktop\Nowy folder\IMG-20180528-WA0033.jpg"/>
          <p:cNvPicPr>
            <a:picLocks noChangeAspect="1" noChangeArrowheads="1"/>
          </p:cNvPicPr>
          <p:nvPr/>
        </p:nvPicPr>
        <p:blipFill>
          <a:blip r:embed="rId3" cstate="print"/>
          <a:srcRect/>
          <a:stretch>
            <a:fillRect/>
          </a:stretch>
        </p:blipFill>
        <p:spPr bwMode="auto">
          <a:xfrm>
            <a:off x="179512" y="0"/>
            <a:ext cx="4248472" cy="5233103"/>
          </a:xfrm>
          <a:prstGeom prst="rect">
            <a:avLst/>
          </a:prstGeom>
          <a:noFill/>
        </p:spPr>
      </p:pic>
      <p:sp>
        <p:nvSpPr>
          <p:cNvPr id="3" name="Tytuł 2"/>
          <p:cNvSpPr>
            <a:spLocks noGrp="1"/>
          </p:cNvSpPr>
          <p:nvPr>
            <p:ph type="title"/>
          </p:nvPr>
        </p:nvSpPr>
        <p:spPr>
          <a:xfrm>
            <a:off x="323528" y="188640"/>
            <a:ext cx="7239000" cy="770344"/>
          </a:xfrm>
        </p:spPr>
        <p:txBody>
          <a:bodyPr/>
          <a:lstStyle/>
          <a:p>
            <a:r>
              <a:rPr lang="pl-PL" dirty="0" smtClean="0"/>
              <a:t>Tower </a:t>
            </a:r>
            <a:r>
              <a:rPr lang="pl-PL" dirty="0" err="1" smtClean="0"/>
              <a:t>bridge</a:t>
            </a:r>
            <a:endParaRPr lang="pl-PL" dirty="0"/>
          </a:p>
        </p:txBody>
      </p:sp>
      <p:sp>
        <p:nvSpPr>
          <p:cNvPr id="2" name="Symbol zastępczy zawartości 1"/>
          <p:cNvSpPr>
            <a:spLocks noGrp="1"/>
          </p:cNvSpPr>
          <p:nvPr>
            <p:ph idx="1"/>
          </p:nvPr>
        </p:nvSpPr>
        <p:spPr>
          <a:xfrm>
            <a:off x="395536" y="1052736"/>
            <a:ext cx="7239000" cy="4846320"/>
          </a:xfrm>
        </p:spPr>
        <p:txBody>
          <a:bodyPr>
            <a:normAutofit/>
          </a:bodyPr>
          <a:lstStyle/>
          <a:p>
            <a:r>
              <a:rPr lang="pl-PL"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Tower Bridge – most zwodzony w Londynie przeprowadzony przez Tamizę w pobliżu Tower of London, od której bierze swą nazwę. Jeden z najbardziej znanych obiektów w Londynie, zbudowany w stylu wiktoriańskim. Jego historia zaczęła się w roku 1872, kiedy to parlament angielski rozpatrzył projekt ustawy dotyczącej budowy drugiego mostu nad Tamizą. Mimo zastrzeżeń zgłaszanych przez zarząd zamku Tower of London ustawa została uchwalona. Postawiono jednak warunek, który został spełniony; styl mostu miał harmonizować ze stylem zamku. </a:t>
            </a:r>
            <a:endParaRPr lang="pl-PL"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5124" name="Picture 4" descr="C:\Users\Acer\Desktop\Nowy folder\IMG-20180528-WA0026.jpg"/>
          <p:cNvPicPr>
            <a:picLocks noChangeAspect="1" noChangeArrowheads="1"/>
          </p:cNvPicPr>
          <p:nvPr/>
        </p:nvPicPr>
        <p:blipFill>
          <a:blip r:embed="rId4" cstate="print"/>
          <a:srcRect/>
          <a:stretch>
            <a:fillRect/>
          </a:stretch>
        </p:blipFill>
        <p:spPr bwMode="auto">
          <a:xfrm>
            <a:off x="1187624" y="4105019"/>
            <a:ext cx="7115944" cy="2752981"/>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260648"/>
            <a:ext cx="7239000" cy="626328"/>
          </a:xfrm>
        </p:spPr>
        <p:txBody>
          <a:bodyPr/>
          <a:lstStyle/>
          <a:p>
            <a:r>
              <a:rPr lang="pl-PL" dirty="0" smtClean="0"/>
              <a:t>Angielskie miary</a:t>
            </a:r>
            <a:endParaRPr lang="pl-PL" dirty="0"/>
          </a:p>
        </p:txBody>
      </p:sp>
      <p:pic>
        <p:nvPicPr>
          <p:cNvPr id="6146" name="Picture 2" descr="C:\Users\Acer\Desktop\Nowy folder\IMG-20180528-WA0012.jpg"/>
          <p:cNvPicPr>
            <a:picLocks noGrp="1" noChangeAspect="1" noChangeArrowheads="1"/>
          </p:cNvPicPr>
          <p:nvPr>
            <p:ph idx="1"/>
          </p:nvPr>
        </p:nvPicPr>
        <p:blipFill>
          <a:blip r:embed="rId2" cstate="print"/>
          <a:srcRect/>
          <a:stretch>
            <a:fillRect/>
          </a:stretch>
        </p:blipFill>
        <p:spPr bwMode="auto">
          <a:xfrm>
            <a:off x="1947872" y="2011362"/>
            <a:ext cx="7196128" cy="4846638"/>
          </a:xfrm>
          <a:prstGeom prst="rect">
            <a:avLst/>
          </a:prstGeom>
          <a:noFill/>
        </p:spPr>
      </p:pic>
      <p:sp>
        <p:nvSpPr>
          <p:cNvPr id="5" name="Prostokąt 4"/>
          <p:cNvSpPr/>
          <p:nvPr/>
        </p:nvSpPr>
        <p:spPr>
          <a:xfrm>
            <a:off x="755576" y="1268760"/>
            <a:ext cx="4572000" cy="3970318"/>
          </a:xfrm>
          <a:prstGeom prst="rect">
            <a:avLst/>
          </a:prstGeom>
        </p:spPr>
        <p:txBody>
          <a:bodyPr>
            <a:spAutoFit/>
          </a:bodyPr>
          <a:lstStyle/>
          <a:p>
            <a:r>
              <a:rPr lang="pl-PL"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Jednostki długości</a:t>
            </a:r>
          </a:p>
          <a:p>
            <a:r>
              <a:rPr lang="pl-PL"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1 mile = 1,609 km ( mila )</a:t>
            </a:r>
          </a:p>
          <a:p>
            <a:r>
              <a:rPr lang="pl-PL"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1 yard = 91,44 cm ( jard )</a:t>
            </a:r>
          </a:p>
          <a:p>
            <a:r>
              <a:rPr lang="pl-PL"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1 </a:t>
            </a:r>
            <a:r>
              <a:rPr lang="pl-PL"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foot</a:t>
            </a:r>
            <a:r>
              <a:rPr lang="pl-PL"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 30,48 cm ( stopa )</a:t>
            </a:r>
          </a:p>
          <a:p>
            <a:r>
              <a:rPr lang="pl-PL"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1 </a:t>
            </a:r>
            <a:r>
              <a:rPr lang="pl-PL"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inch</a:t>
            </a:r>
            <a:r>
              <a:rPr lang="pl-PL"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 2,54 cm ( cal )</a:t>
            </a:r>
          </a:p>
          <a:p>
            <a:r>
              <a:rPr lang="pl-PL"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p>
          <a:p>
            <a:r>
              <a:rPr lang="pl-PL"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Handlowe jednostki wagi</a:t>
            </a:r>
          </a:p>
          <a:p>
            <a:r>
              <a:rPr lang="pl-PL"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1 </a:t>
            </a:r>
            <a:r>
              <a:rPr lang="pl-PL"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pound</a:t>
            </a:r>
            <a:r>
              <a:rPr lang="pl-PL"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 0,454 kg ( funt )</a:t>
            </a:r>
          </a:p>
          <a:p>
            <a:r>
              <a:rPr lang="pl-PL"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p>
          <a:p>
            <a:r>
              <a:rPr lang="pl-PL"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Miary pojemności płynów</a:t>
            </a:r>
          </a:p>
          <a:p>
            <a:r>
              <a:rPr lang="pl-PL"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1 </a:t>
            </a:r>
            <a:r>
              <a:rPr lang="pl-PL"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pint</a:t>
            </a:r>
            <a:r>
              <a:rPr lang="pl-PL"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 0,568 l ( pół kwarty )</a:t>
            </a:r>
          </a:p>
          <a:p>
            <a:r>
              <a:rPr lang="pl-PL"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1 </a:t>
            </a:r>
            <a:r>
              <a:rPr lang="pl-PL"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quart</a:t>
            </a:r>
            <a:r>
              <a:rPr lang="pl-PL"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 1,136 l ( kwarta )</a:t>
            </a:r>
          </a:p>
          <a:p>
            <a:r>
              <a:rPr lang="pl-PL"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1 </a:t>
            </a:r>
            <a:r>
              <a:rPr lang="pl-PL"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gallon</a:t>
            </a:r>
            <a:r>
              <a:rPr lang="pl-PL"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 4,546 l ( 4 kwarty )</a:t>
            </a:r>
          </a:p>
          <a:p>
            <a:r>
              <a:rPr lang="pl-PL"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C:\Users\Acer\Desktop\Nowy folder\IMG-20180528-WA0005.jpg"/>
          <p:cNvPicPr>
            <a:picLocks noChangeAspect="1" noChangeArrowheads="1"/>
          </p:cNvPicPr>
          <p:nvPr/>
        </p:nvPicPr>
        <p:blipFill>
          <a:blip r:embed="rId2" cstate="print"/>
          <a:srcRect/>
          <a:stretch>
            <a:fillRect/>
          </a:stretch>
        </p:blipFill>
        <p:spPr bwMode="auto">
          <a:xfrm>
            <a:off x="0" y="2678170"/>
            <a:ext cx="5596136" cy="4179830"/>
          </a:xfrm>
          <a:prstGeom prst="rect">
            <a:avLst/>
          </a:prstGeom>
          <a:noFill/>
        </p:spPr>
      </p:pic>
      <p:pic>
        <p:nvPicPr>
          <p:cNvPr id="7170" name="Picture 2" descr="C:\Users\Acer\Desktop\Nowy folder\IMG-20180528-WA0006.jpg"/>
          <p:cNvPicPr>
            <a:picLocks noChangeAspect="1" noChangeArrowheads="1"/>
          </p:cNvPicPr>
          <p:nvPr/>
        </p:nvPicPr>
        <p:blipFill>
          <a:blip r:embed="rId3" cstate="print"/>
          <a:srcRect/>
          <a:stretch>
            <a:fillRect/>
          </a:stretch>
        </p:blipFill>
        <p:spPr bwMode="auto">
          <a:xfrm>
            <a:off x="4072408" y="836712"/>
            <a:ext cx="5071592" cy="3788041"/>
          </a:xfrm>
          <a:prstGeom prst="rect">
            <a:avLst/>
          </a:prstGeom>
          <a:noFill/>
        </p:spPr>
      </p:pic>
      <p:sp>
        <p:nvSpPr>
          <p:cNvPr id="2" name="Tytuł 1"/>
          <p:cNvSpPr>
            <a:spLocks noGrp="1"/>
          </p:cNvSpPr>
          <p:nvPr>
            <p:ph type="title"/>
          </p:nvPr>
        </p:nvSpPr>
        <p:spPr>
          <a:xfrm>
            <a:off x="179512" y="188640"/>
            <a:ext cx="7239000" cy="698336"/>
          </a:xfrm>
        </p:spPr>
        <p:txBody>
          <a:bodyPr/>
          <a:lstStyle/>
          <a:p>
            <a:r>
              <a:rPr lang="pl-PL" dirty="0" smtClean="0"/>
              <a:t>Westminster </a:t>
            </a:r>
            <a:r>
              <a:rPr lang="pl-PL" dirty="0" err="1" smtClean="0"/>
              <a:t>palace</a:t>
            </a:r>
            <a:endParaRPr lang="pl-PL" dirty="0"/>
          </a:p>
        </p:txBody>
      </p:sp>
      <p:sp>
        <p:nvSpPr>
          <p:cNvPr id="3" name="Symbol zastępczy zawartości 2"/>
          <p:cNvSpPr>
            <a:spLocks noGrp="1"/>
          </p:cNvSpPr>
          <p:nvPr>
            <p:ph idx="1"/>
          </p:nvPr>
        </p:nvSpPr>
        <p:spPr>
          <a:xfrm>
            <a:off x="179512" y="908720"/>
            <a:ext cx="5266928" cy="2827696"/>
          </a:xfrm>
        </p:spPr>
        <p:txBody>
          <a:bodyPr>
            <a:normAutofit fontScale="70000" lnSpcReduction="20000"/>
          </a:bodyPr>
          <a:lstStyle/>
          <a:p>
            <a:r>
              <a:rPr lang="pl-PL" b="1" dirty="0" smtClean="0">
                <a:latin typeface="Century Gothic" pitchFamily="34" charset="0"/>
              </a:rPr>
              <a:t>Jego budowę rozpoczął Knut Wielki w 1016 roku. W XIII wieku stał się politycznym centrum angielskiej państwowości. Do 1512 roku służył jako siedziba monarchy. Od XIII stulecia obradował w nim Parlament. Został przebudowany w XVIII wieku w związku z ustanowieniem Królestwa Wielkiej </a:t>
            </a:r>
            <a:r>
              <a:rPr lang="pl-PL" b="1" dirty="0" smtClean="0">
                <a:latin typeface="Century Gothic" pitchFamily="34" charset="0"/>
              </a:rPr>
              <a:t>Brytanii. </a:t>
            </a:r>
            <a:r>
              <a:rPr lang="pl-PL" b="1" dirty="0" smtClean="0">
                <a:latin typeface="Century Gothic" pitchFamily="34" charset="0"/>
              </a:rPr>
              <a:t>W 1834 roku spłonął w pożarze. Został odbudowany w latach 1840–1870 przez Charlesa Barry'ego przy współpracy z </a:t>
            </a:r>
            <a:r>
              <a:rPr lang="pl-PL" b="1" dirty="0" err="1" smtClean="0">
                <a:latin typeface="Century Gothic" pitchFamily="34" charset="0"/>
              </a:rPr>
              <a:t>Augustusem</a:t>
            </a:r>
            <a:r>
              <a:rPr lang="pl-PL" b="1" dirty="0" smtClean="0">
                <a:latin typeface="Century Gothic" pitchFamily="34" charset="0"/>
              </a:rPr>
              <a:t> </a:t>
            </a:r>
            <a:r>
              <a:rPr lang="pl-PL" b="1" dirty="0" err="1" smtClean="0">
                <a:latin typeface="Century Gothic" pitchFamily="34" charset="0"/>
              </a:rPr>
              <a:t>Puginem</a:t>
            </a:r>
            <a:r>
              <a:rPr lang="pl-PL" b="1" dirty="0" smtClean="0">
                <a:latin typeface="Century Gothic" pitchFamily="34" charset="0"/>
              </a:rPr>
              <a:t>.</a:t>
            </a:r>
            <a:endParaRPr lang="pl-PL" b="1" dirty="0">
              <a:latin typeface="Century Gothic"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260648"/>
            <a:ext cx="7239000" cy="720080"/>
          </a:xfrm>
        </p:spPr>
        <p:txBody>
          <a:bodyPr>
            <a:normAutofit/>
          </a:bodyPr>
          <a:lstStyle/>
          <a:p>
            <a:r>
              <a:rPr lang="pl-PL" dirty="0" smtClean="0"/>
              <a:t>Teatr szekspirowski</a:t>
            </a:r>
            <a:endParaRPr lang="pl-PL" dirty="0"/>
          </a:p>
        </p:txBody>
      </p:sp>
      <p:pic>
        <p:nvPicPr>
          <p:cNvPr id="10242" name="Picture 2" descr="C:\Users\Acer\Desktop\Nowy folder\IMG-20180528-WA0029.jpg"/>
          <p:cNvPicPr>
            <a:picLocks noGrp="1" noChangeAspect="1" noChangeArrowheads="1"/>
          </p:cNvPicPr>
          <p:nvPr>
            <p:ph idx="1"/>
          </p:nvPr>
        </p:nvPicPr>
        <p:blipFill>
          <a:blip r:embed="rId2" cstate="print"/>
          <a:srcRect/>
          <a:stretch>
            <a:fillRect/>
          </a:stretch>
        </p:blipFill>
        <p:spPr bwMode="auto">
          <a:xfrm>
            <a:off x="0" y="1022842"/>
            <a:ext cx="9144000" cy="5835158"/>
          </a:xfrm>
          <a:prstGeom prst="rect">
            <a:avLst/>
          </a:prstGeom>
          <a:noFill/>
        </p:spPr>
      </p:pic>
      <p:sp>
        <p:nvSpPr>
          <p:cNvPr id="5" name="Prostokąt 4"/>
          <p:cNvSpPr/>
          <p:nvPr/>
        </p:nvSpPr>
        <p:spPr>
          <a:xfrm>
            <a:off x="0" y="1628801"/>
            <a:ext cx="8172400" cy="369332"/>
          </a:xfrm>
          <a:prstGeom prst="rect">
            <a:avLst/>
          </a:prstGeom>
        </p:spPr>
        <p:txBody>
          <a:bodyPr wrap="square">
            <a:spAutoFit/>
          </a:bodyPr>
          <a:lstStyle/>
          <a:p>
            <a:r>
              <a:rPr lang="pl-PL" dirty="0" smtClean="0"/>
              <a:t> </a:t>
            </a:r>
            <a:endParaRPr lang="pl-PL" dirty="0"/>
          </a:p>
        </p:txBody>
      </p:sp>
      <p:sp>
        <p:nvSpPr>
          <p:cNvPr id="6" name="Prostokąt 5"/>
          <p:cNvSpPr/>
          <p:nvPr/>
        </p:nvSpPr>
        <p:spPr>
          <a:xfrm>
            <a:off x="0" y="948690"/>
            <a:ext cx="7236296" cy="5909310"/>
          </a:xfrm>
          <a:prstGeom prst="rect">
            <a:avLst/>
          </a:prstGeom>
        </p:spPr>
        <p:txBody>
          <a:bodyPr wrap="square">
            <a:spAutoFit/>
          </a:bodyPr>
          <a:lstStyle/>
          <a:p>
            <a:r>
              <a:rPr lang="pl-PL"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pitchFamily="34" charset="0"/>
              </a:rPr>
              <a:t>Teatr w Londynie działający w latach 1599-1642, założony przez braci Richarda i </a:t>
            </a:r>
            <a:r>
              <a:rPr lang="pl-PL"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pitchFamily="34" charset="0"/>
              </a:rPr>
              <a:t>Cuthberta</a:t>
            </a:r>
            <a:r>
              <a:rPr lang="pl-PL"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pitchFamily="34" charset="0"/>
              </a:rPr>
              <a:t> </a:t>
            </a:r>
            <a:r>
              <a:rPr lang="pl-PL"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pitchFamily="34" charset="0"/>
              </a:rPr>
              <a:t>Burbage'ów</a:t>
            </a:r>
            <a:r>
              <a:rPr lang="pl-PL"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pitchFamily="34" charset="0"/>
              </a:rPr>
              <a:t>. Jednym z udziałowców był William Szekspir. Wystawiane były tam premiery jego utworów oraz sztuki Bena Jonsona i Johna Webstera. Aktorami byli wyłącznie mężczyźni.  Teatr został zbudowany w 1599 roku. Spłonął w pożarze w 1613, odbudowano go w 1614 roku. Był amfiteatrem, w którym zmieścić się mogło 3000 widzów. Miał kształt okręgu. Miejsca były podzielone na stojące (tańsze) i siedzące (droższe). Miejsca siedzące były ułożone w trzy rzędy. Scena, o wymiarach 12x8 metrów, miała dwoje tajnych drzwi, z których w zaskakujący sposób mogli wyłaniać się aktorzy. Dach (umieszczony tylko nad sceną) podpierały kolumny, sufit, nazywany "niebiosa"(</a:t>
            </a:r>
            <a:r>
              <a:rPr lang="pl-PL"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pitchFamily="34" charset="0"/>
              </a:rPr>
              <a:t>heavens</a:t>
            </a:r>
            <a:r>
              <a:rPr lang="pl-PL"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pitchFamily="34" charset="0"/>
              </a:rPr>
              <a:t>), pomalowany był w taki sposób, aby przypominał niebo. Ukryte w nim były drzwi, przez które aktorzy mogli odlecieć lub zniknąć przy pomocy lin. Na dachu teatru "</a:t>
            </a:r>
            <a:r>
              <a:rPr lang="pl-PL"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pitchFamily="34" charset="0"/>
              </a:rPr>
              <a:t>The</a:t>
            </a:r>
            <a:r>
              <a:rPr lang="pl-PL"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pitchFamily="34" charset="0"/>
              </a:rPr>
              <a:t> Globe" znajdował się ogromny posąg Atlasa dźwigającego na swych barkach kulę ziemską. Nad wejściem widniał napis: "Totus </a:t>
            </a:r>
            <a:r>
              <a:rPr lang="pl-PL"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pitchFamily="34" charset="0"/>
              </a:rPr>
              <a:t>mundus</a:t>
            </a:r>
            <a:r>
              <a:rPr lang="pl-PL"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pitchFamily="34" charset="0"/>
              </a:rPr>
              <a:t> </a:t>
            </a:r>
            <a:r>
              <a:rPr lang="pl-PL"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pitchFamily="34" charset="0"/>
              </a:rPr>
              <a:t>agit</a:t>
            </a:r>
            <a:r>
              <a:rPr lang="pl-PL"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pitchFamily="34" charset="0"/>
              </a:rPr>
              <a:t> histrionem", co można przetłumaczyć jako: "Cały świat gra jakąś rolę".</a:t>
            </a:r>
            <a:endParaRPr lang="pl-PL"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Znalezione obrazy dla zapytania big ben i wieÅ¼a tower w londynie"/>
          <p:cNvPicPr>
            <a:picLocks noChangeAspect="1" noChangeArrowheads="1"/>
          </p:cNvPicPr>
          <p:nvPr/>
        </p:nvPicPr>
        <p:blipFill>
          <a:blip r:embed="rId2" cstate="print"/>
          <a:srcRect/>
          <a:stretch>
            <a:fillRect/>
          </a:stretch>
        </p:blipFill>
        <p:spPr bwMode="auto">
          <a:xfrm>
            <a:off x="3431616" y="3049744"/>
            <a:ext cx="5712384" cy="3808256"/>
          </a:xfrm>
          <a:prstGeom prst="rect">
            <a:avLst/>
          </a:prstGeom>
          <a:noFill/>
        </p:spPr>
      </p:pic>
      <p:sp>
        <p:nvSpPr>
          <p:cNvPr id="2" name="Tytuł 1"/>
          <p:cNvSpPr>
            <a:spLocks noGrp="1"/>
          </p:cNvSpPr>
          <p:nvPr>
            <p:ph type="title"/>
          </p:nvPr>
        </p:nvSpPr>
        <p:spPr/>
        <p:txBody>
          <a:bodyPr/>
          <a:lstStyle/>
          <a:p>
            <a:r>
              <a:rPr lang="pl-PL" dirty="0" smtClean="0"/>
              <a:t>Big </a:t>
            </a:r>
            <a:r>
              <a:rPr lang="pl-PL" dirty="0" err="1" smtClean="0"/>
              <a:t>ben</a:t>
            </a:r>
            <a:endParaRPr lang="pl-PL" dirty="0"/>
          </a:p>
        </p:txBody>
      </p:sp>
      <p:sp>
        <p:nvSpPr>
          <p:cNvPr id="3" name="Symbol zastępczy zawartości 2"/>
          <p:cNvSpPr>
            <a:spLocks noGrp="1"/>
          </p:cNvSpPr>
          <p:nvPr>
            <p:ph idx="1"/>
          </p:nvPr>
        </p:nvSpPr>
        <p:spPr>
          <a:xfrm>
            <a:off x="457200" y="1609416"/>
            <a:ext cx="8291264" cy="3259744"/>
          </a:xfrm>
        </p:spPr>
        <p:txBody>
          <a:bodyPr>
            <a:normAutofit fontScale="85000" lnSpcReduction="10000"/>
          </a:bodyPr>
          <a:lstStyle/>
          <a:p>
            <a:r>
              <a:rPr lang="pl-PL" dirty="0" smtClean="0">
                <a:latin typeface="Century Gothic" pitchFamily="34" charset="0"/>
              </a:rPr>
              <a:t>Big Ben – nazwa zwyczajowa wieży zegarowej Elizabeth Tower w Londynie w Wielkiej Brytanii. Nazwa początkowo odnosiła się do dzwonu ze St. </a:t>
            </a:r>
            <a:r>
              <a:rPr lang="pl-PL" dirty="0" err="1" smtClean="0">
                <a:latin typeface="Century Gothic" pitchFamily="34" charset="0"/>
              </a:rPr>
              <a:t>Stephen’s</a:t>
            </a:r>
            <a:r>
              <a:rPr lang="pl-PL" dirty="0" smtClean="0">
                <a:latin typeface="Century Gothic" pitchFamily="34" charset="0"/>
              </a:rPr>
              <a:t> Tower (z ang. Wieża św. Szczepana), zwanej również </a:t>
            </a:r>
            <a:r>
              <a:rPr lang="pl-PL" dirty="0" err="1" smtClean="0">
                <a:latin typeface="Century Gothic" pitchFamily="34" charset="0"/>
              </a:rPr>
              <a:t>The</a:t>
            </a:r>
            <a:r>
              <a:rPr lang="pl-PL" dirty="0" smtClean="0">
                <a:latin typeface="Century Gothic" pitchFamily="34" charset="0"/>
              </a:rPr>
              <a:t> </a:t>
            </a:r>
            <a:r>
              <a:rPr lang="pl-PL" dirty="0" err="1" smtClean="0">
                <a:latin typeface="Century Gothic" pitchFamily="34" charset="0"/>
              </a:rPr>
              <a:t>Clock</a:t>
            </a:r>
            <a:r>
              <a:rPr lang="pl-PL" dirty="0" smtClean="0">
                <a:latin typeface="Century Gothic" pitchFamily="34" charset="0"/>
              </a:rPr>
              <a:t> Tower(ang. „Wieża Zegarowa”), należącej do Pałacu Westminsterskiego. Obecnie nazwa Big Ben odnosi się często zarówno do dzwonu, jak i zegara oraz samej wieży. 12 września 2012 roku wieża została oficjalnie nazwana Elizabeth Tower dla uhonorowania 60-letniego panowania Elżbiety II</a:t>
            </a:r>
            <a:endParaRPr lang="pl-PL" dirty="0">
              <a:latin typeface="Century Gothic"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ogaty">
  <a:themeElements>
    <a:clrScheme name="Bogaty">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Bogaty">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ogaty">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69</TotalTime>
  <Words>384</Words>
  <Application>Microsoft Office PowerPoint</Application>
  <PresentationFormat>Pokaz na ekranie (4:3)</PresentationFormat>
  <Paragraphs>46</Paragraphs>
  <Slides>15</Slides>
  <Notes>0</Notes>
  <HiddenSlides>0</HiddenSlides>
  <MMClips>0</MMClips>
  <ScaleCrop>false</ScaleCrop>
  <HeadingPairs>
    <vt:vector size="4" baseType="variant">
      <vt:variant>
        <vt:lpstr>Motyw</vt:lpstr>
      </vt:variant>
      <vt:variant>
        <vt:i4>1</vt:i4>
      </vt:variant>
      <vt:variant>
        <vt:lpstr>Tytuły slajdów</vt:lpstr>
      </vt:variant>
      <vt:variant>
        <vt:i4>15</vt:i4>
      </vt:variant>
    </vt:vector>
  </HeadingPairs>
  <TitlesOfParts>
    <vt:vector size="16" baseType="lpstr">
      <vt:lpstr>Bogaty</vt:lpstr>
      <vt:lpstr>Slajd 1</vt:lpstr>
      <vt:lpstr>Londyn</vt:lpstr>
      <vt:lpstr>Londyńskie budki telefoniczne</vt:lpstr>
      <vt:lpstr> piętrowe autobusy</vt:lpstr>
      <vt:lpstr>Tower bridge</vt:lpstr>
      <vt:lpstr>Angielskie miary</vt:lpstr>
      <vt:lpstr>Westminster palace</vt:lpstr>
      <vt:lpstr>Teatr szekspirowski</vt:lpstr>
      <vt:lpstr>Big ben</vt:lpstr>
      <vt:lpstr>Buckingham palace</vt:lpstr>
      <vt:lpstr>Brytyjskie domy</vt:lpstr>
      <vt:lpstr>Trafalgar square</vt:lpstr>
      <vt:lpstr>London eye</vt:lpstr>
      <vt:lpstr>National gallery</vt:lpstr>
      <vt:lpstr>Slajd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Acer</dc:creator>
  <cp:lastModifiedBy>Acer</cp:lastModifiedBy>
  <cp:revision>7</cp:revision>
  <dcterms:created xsi:type="dcterms:W3CDTF">2018-05-28T19:35:47Z</dcterms:created>
  <dcterms:modified xsi:type="dcterms:W3CDTF">2018-05-28T20:45:00Z</dcterms:modified>
</cp:coreProperties>
</file>