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71" r:id="rId8"/>
    <p:sldId id="262" r:id="rId9"/>
    <p:sldId id="272" r:id="rId10"/>
    <p:sldId id="263" r:id="rId11"/>
    <p:sldId id="273" r:id="rId12"/>
    <p:sldId id="279" r:id="rId13"/>
    <p:sldId id="268" r:id="rId14"/>
    <p:sldId id="274" r:id="rId15"/>
    <p:sldId id="264" r:id="rId16"/>
    <p:sldId id="275" r:id="rId17"/>
    <p:sldId id="265" r:id="rId18"/>
    <p:sldId id="276" r:id="rId19"/>
    <p:sldId id="280" r:id="rId20"/>
    <p:sldId id="281" r:id="rId21"/>
    <p:sldId id="269" r:id="rId22"/>
    <p:sldId id="277" r:id="rId23"/>
    <p:sldId id="266" r:id="rId24"/>
    <p:sldId id="278" r:id="rId25"/>
    <p:sldId id="267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3612-108B-4326-9071-4F2631A392AF}" type="datetimeFigureOut">
              <a:rPr lang="pl-PL" smtClean="0"/>
              <a:pPr/>
              <a:t>2018-06-28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B3CF-0586-42AE-B51E-0602BD0421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KSZTAŁTOWANIE KOMPETENCJI SPOŁECZNYCH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SZKOŁA PODSTAWOWA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DOMASZEWNICY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Wolontariat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      Rozwijamy </a:t>
            </a:r>
            <a:r>
              <a:rPr lang="pl-PL" dirty="0"/>
              <a:t>wrażliwość na potrzeby i trudności innych ludzi, wyzwalamy chęci do działania w celu poprawy istniejącego stanu rzeczy, podejmujemy działalność </a:t>
            </a:r>
            <a:r>
              <a:rPr lang="pl-PL" dirty="0" smtClean="0"/>
              <a:t>wolontariuszy, np. </a:t>
            </a:r>
            <a:endParaRPr lang="pl-PL" dirty="0"/>
          </a:p>
          <a:p>
            <a:pPr algn="just">
              <a:buNone/>
            </a:pPr>
            <a:r>
              <a:rPr lang="pl-PL" dirty="0" smtClean="0"/>
              <a:t>   – </a:t>
            </a:r>
            <a:r>
              <a:rPr lang="pl-PL" dirty="0"/>
              <a:t>coroczny udział uczniów naszej szkoły w Paraolimpiadzie organizowanej przez Stowarzyszenie ÓSMY KOLOR TĘCZY (w roku szk. 2017/2018: przygotowanie stanowisk do rozgrywania konkurencji sportowych, czuwanie nad przebiegiem zmagań sportowych osób niepełnosprawnych, drużynowe kibicowanie, opracowanie piosenki kibica, gościnne występy szkolnego zespołu tanecznego podczas gali olimpijskiej;) </a:t>
            </a:r>
          </a:p>
          <a:p>
            <a:pPr>
              <a:buNone/>
            </a:pPr>
            <a:r>
              <a:rPr lang="pl-PL" dirty="0" smtClean="0"/>
              <a:t>   – ciągła zbiórka </a:t>
            </a:r>
            <a:r>
              <a:rPr lang="pl-PL" dirty="0"/>
              <a:t>nakrętek na rzecz Lubelskiego Hospicjum dla </a:t>
            </a:r>
            <a:r>
              <a:rPr lang="pl-PL" dirty="0" smtClean="0"/>
              <a:t>Dzieci </a:t>
            </a:r>
            <a:r>
              <a:rPr lang="pl-PL" dirty="0"/>
              <a:t>im. Małego Księcia, </a:t>
            </a:r>
          </a:p>
          <a:p>
            <a:pPr>
              <a:buNone/>
            </a:pPr>
            <a:r>
              <a:rPr lang="pl-PL" dirty="0" smtClean="0"/>
              <a:t>   – systematyczny udział </a:t>
            </a:r>
            <a:r>
              <a:rPr lang="pl-PL" dirty="0"/>
              <a:t>w akcjach </a:t>
            </a:r>
            <a:r>
              <a:rPr lang="pl-PL" dirty="0" smtClean="0"/>
              <a:t>charytatywnych, np. </a:t>
            </a:r>
            <a:r>
              <a:rPr lang="pl-PL" dirty="0"/>
              <a:t>Góra Grosza</a:t>
            </a:r>
            <a:r>
              <a:rPr lang="pl-PL" dirty="0" smtClean="0"/>
              <a:t>, wykonanie fantów materialnych na aukcję na rzecz osób niepełnosprawnych.</a:t>
            </a:r>
          </a:p>
          <a:p>
            <a:pPr algn="just">
              <a:buNone/>
            </a:pPr>
            <a:r>
              <a:rPr lang="pl-PL" dirty="0" smtClean="0"/>
              <a:t>      Młodzież uczy się poszanowania i przestrzegania praw każdego człowieka oraz ukierunkowania na takie wartości jak: empatia, otwartość, miłość, uczciwość i </a:t>
            </a:r>
            <a:r>
              <a:rPr lang="pl-PL" dirty="0"/>
              <a:t>uwrażliwienie </a:t>
            </a:r>
            <a:r>
              <a:rPr lang="pl-PL" dirty="0" smtClean="0"/>
              <a:t>na codzienne problemy osób niepełnosprawnych.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PARAOLIMPIADA</a:t>
            </a:r>
            <a:endParaRPr lang="pl-PL" dirty="0"/>
          </a:p>
        </p:txBody>
      </p:sp>
      <p:pic>
        <p:nvPicPr>
          <p:cNvPr id="4" name="Symbol zastępczy zawartości 3" descr="20171008_124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028950"/>
          </a:xfrm>
        </p:spPr>
      </p:pic>
      <p:pic>
        <p:nvPicPr>
          <p:cNvPr id="6" name="Symbol zastępczy zawartości 5" descr="20171008_140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GÓRA GROSZA, ZBIÓRKA NAKRĘTEK </a:t>
            </a:r>
            <a:endParaRPr lang="pl-PL" dirty="0"/>
          </a:p>
        </p:txBody>
      </p:sp>
      <p:pic>
        <p:nvPicPr>
          <p:cNvPr id="4" name="Symbol zastępczy zawartości 3" descr="IMG_42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P1090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Dwutorowy wolontariat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Kształtując </a:t>
            </a:r>
            <a:r>
              <a:rPr lang="pl-PL" dirty="0"/>
              <a:t>postawy społeczne uczniów pamiętamy zawsze o szeroko rozumianej integracji. Budujemy wśród uczniów fundament rozumienia innych narodów i kultur, a poprzez przemyślane działania  propagujemy o nich wiedzę bez obawy o utratę własnej tożsamości. </a:t>
            </a:r>
          </a:p>
          <a:p>
            <a:pPr algn="just">
              <a:buNone/>
            </a:pPr>
            <a:r>
              <a:rPr lang="pl-PL" dirty="0" smtClean="0"/>
              <a:t>     Traktując </a:t>
            </a:r>
            <a:r>
              <a:rPr lang="pl-PL" dirty="0"/>
              <a:t>dwutorowo ideę wolontariatu nie tylko stwarzamy sytuacje dydaktyczno-wychowawcze pobudzające uczniów do działania charytatywnego na rzecz innych osób, ale też inicjujemy działania  wolontariuszy wobec naszej placówki – czego przykładem jest wolontariat studencki – prowadzenie tematycznych zajęć dydaktycznych dla naszych uczniów przez grupę studentek oraz działania związane z realizacją programu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we </a:t>
            </a:r>
            <a:r>
              <a:rPr lang="pl-PL" dirty="0"/>
              <a:t>współpracy z organizacją AIESEC</a:t>
            </a:r>
            <a:r>
              <a:rPr lang="pl-PL" dirty="0" smtClean="0"/>
              <a:t>.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AIESEC W SZKOLE</a:t>
            </a:r>
            <a:endParaRPr lang="pl-PL" dirty="0"/>
          </a:p>
        </p:txBody>
      </p:sp>
      <p:pic>
        <p:nvPicPr>
          <p:cNvPr id="4" name="Symbol zastępczy zawartości 3" descr="IMG_3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3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Spotkanie z artystą - AMUN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>Tworzymy wizerunek szkoły od strony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postaw </a:t>
            </a:r>
            <a:r>
              <a:rPr lang="pl-PL" dirty="0"/>
              <a:t>wrażliwości, empatii,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przyjaznego</a:t>
            </a:r>
            <a:r>
              <a:rPr lang="pl-PL" dirty="0"/>
              <a:t>, wspierającego kontaktu z ludźmi potrzebującymi pomocy, tolerancji dla „inności” człowieka, </a:t>
            </a:r>
            <a:r>
              <a:rPr lang="pl-PL" dirty="0" smtClean="0"/>
              <a:t>szacunku do </a:t>
            </a:r>
            <a:r>
              <a:rPr lang="pl-PL" dirty="0"/>
              <a:t>osób niepełnosprawnych, czego przykładem była organizacja spotkania z artystą malującym ustami – Jerzym Omelczukiem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Stowarzyszenia </a:t>
            </a:r>
            <a:r>
              <a:rPr lang="pl-PL" dirty="0" smtClean="0"/>
              <a:t>Artystów </a:t>
            </a:r>
            <a:br>
              <a:rPr lang="pl-PL" dirty="0" smtClean="0"/>
            </a:br>
            <a:r>
              <a:rPr lang="pl-PL" dirty="0" smtClean="0"/>
              <a:t>Malujących Ustami i Stopami.</a:t>
            </a:r>
            <a:r>
              <a:rPr lang="pl-PL" dirty="0"/>
              <a:t> </a:t>
            </a:r>
          </a:p>
          <a:p>
            <a:pPr algn="ctr"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ARTYSTĄ MALARZEM</a:t>
            </a:r>
            <a:endParaRPr lang="pl-PL" dirty="0"/>
          </a:p>
        </p:txBody>
      </p:sp>
      <p:pic>
        <p:nvPicPr>
          <p:cNvPr id="4" name="Symbol zastępczy zawartości 3" descr="IMG_3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Symbol zastępczy zawartości 8" descr="IMG_3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Realizacja programów ekologicznych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Od </a:t>
            </a:r>
            <a:r>
              <a:rPr lang="pl-PL" dirty="0"/>
              <a:t>wielu lat realizujemy we współpracy ze strukturami gminnymi i </a:t>
            </a:r>
            <a:r>
              <a:rPr lang="pl-PL" dirty="0" err="1"/>
              <a:t>WFOŚiGW</a:t>
            </a:r>
            <a:r>
              <a:rPr lang="pl-PL" dirty="0"/>
              <a:t> programy ekologiczne ukierunkowane na rozwijanie zainteresowań proekologicznych, kształtowanie postawy szacunku </a:t>
            </a:r>
            <a:r>
              <a:rPr lang="pl-PL" dirty="0" smtClean="0"/>
              <a:t>dla </a:t>
            </a:r>
            <a:r>
              <a:rPr lang="pl-PL" dirty="0"/>
              <a:t>środowiska przyrodniczego i motywowanie do działań na rzecz jego ochrony. W ramach tych programów  uczniowie nie tylko nabywają wiedzę o zasadach zrównoważonego rozwoju środowiska, biorą udział w licznych konkursach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nagrodami i dofinansowanymi kilkudniowymi wyjazdami edukacyjnymi do atrakcyjnych przyrodniczo miejsc Polski, ale też kształcąc właściwe postawy wobec środowiska naturalnego kraju uczą się zdrowej rywalizacji, współpracy w grupie, pokonywania trudności i radzenia sobie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stresowymi sytuacjami.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GÓRACH ŚWIĘTOKRZYSKICH</a:t>
            </a:r>
            <a:endParaRPr lang="pl-PL" dirty="0"/>
          </a:p>
        </p:txBody>
      </p:sp>
      <p:pic>
        <p:nvPicPr>
          <p:cNvPr id="4" name="Symbol zastępczy zawartości 3" descr="IMG_5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5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WYDARZENIA SZKOLNE </a:t>
            </a:r>
            <a:br>
              <a:rPr lang="pl-PL" dirty="0" smtClean="0"/>
            </a:br>
            <a:r>
              <a:rPr lang="pl-PL" dirty="0" smtClean="0"/>
              <a:t>O CHARAKTERZE GMINNYM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r>
              <a:rPr lang="pl-PL" dirty="0" smtClean="0"/>
              <a:t>      Umiejętność wzajemnej tolerancji, uczenie radzenia sobie w sytuacjach stresowych, współpracy i współdziałania pomiędzy naszymi uczniami </a:t>
            </a:r>
            <a:br>
              <a:rPr lang="pl-PL" dirty="0" smtClean="0"/>
            </a:br>
            <a:r>
              <a:rPr lang="pl-PL" dirty="0" smtClean="0"/>
              <a:t>i rówieśnikami z innych placówek oświatowych ćwiczą uczniowie w czasie wielu różnorodnych zawodów sportowych, organizowanych m.in. na poziomie gminy.</a:t>
            </a:r>
          </a:p>
          <a:p>
            <a:pPr>
              <a:buNone/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– Nasza szkoła jest organizatorem corocznych zmagań w ramach Gminnego Turnieju Tenisa Stołowego. W  b.r. szk. dzięki współpracy z samorządem lokalnym i </a:t>
            </a:r>
            <a:r>
              <a:rPr lang="pl-PL" dirty="0" err="1" smtClean="0"/>
              <a:t>UFIS-em</a:t>
            </a:r>
            <a:r>
              <a:rPr lang="pl-PL" dirty="0" smtClean="0"/>
              <a:t> rozszerzono  zamierzenia i cele turnieju włączając udział i współzawodnictwo osób dorosłych – rodziców; </a:t>
            </a:r>
            <a:br>
              <a:rPr lang="pl-PL" dirty="0" smtClean="0"/>
            </a:br>
            <a:r>
              <a:rPr lang="pl-PL" dirty="0" smtClean="0"/>
              <a:t>– odbyły się także rozgrywki międzyszkolne w mini-koszykówce dziewcząt</a:t>
            </a:r>
            <a:br>
              <a:rPr lang="pl-PL" dirty="0" smtClean="0"/>
            </a:br>
            <a:r>
              <a:rPr lang="pl-PL" dirty="0" smtClean="0"/>
              <a:t> i chłopców;</a:t>
            </a:r>
            <a:br>
              <a:rPr lang="pl-PL" dirty="0" smtClean="0"/>
            </a:br>
            <a:r>
              <a:rPr lang="pl-PL" dirty="0" smtClean="0"/>
              <a:t>– zorganizowano po raz drugi Gminny Przegląd Piosenki Przedszkolnej, który stał się świetną okazją do prezentowania osiągnięć wokalno-organizacyjnych w kształceniu najmłodszych dzieci oraz wymiany doświadczeń między nauczycielami; </a:t>
            </a:r>
          </a:p>
          <a:p>
            <a:pPr>
              <a:buNone/>
            </a:pPr>
            <a:r>
              <a:rPr lang="pl-PL" dirty="0" smtClean="0"/>
              <a:t>     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KSZTAŁTOWANIE KOMPETENCJI SPOŁECZNYCH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Nowa podstawa programowa stawia wobec szkół podstawowych wymagania, które są także określone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opisane w załączniku do rozporządzenia o nadzorze pedagogicznym. Wskazują one drogę do różnorodnych działań szkoły na polu dydaktycznym, wychowawczym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opiekuńczym. </a:t>
            </a:r>
          </a:p>
          <a:p>
            <a:pPr algn="just"/>
            <a:r>
              <a:rPr lang="pl-PL" dirty="0"/>
              <a:t>W naszej szkole dostrzegamy ich spójność i wzajemne przenikanie się, dlatego też nie realizujemy każdego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wymagań odrębnie jako samodzielnego modułu, ale traktujemy je całościowo – jako nierozerwalną całość. </a:t>
            </a:r>
          </a:p>
          <a:p>
            <a:pPr algn="just"/>
            <a:r>
              <a:rPr lang="pl-PL" dirty="0"/>
              <a:t>Kształtując wśród uczniów określone normy czy postawy społeczne dostrzegamy równocześnie zespołową ofiarną pracę nauczycieli, często społeczną i pozalekcyjną, czy rolę rodziców będących partnerami szkoły.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PRZEGLĄD PIOSENKI, </a:t>
            </a:r>
            <a:br>
              <a:rPr lang="pl-PL" dirty="0" smtClean="0"/>
            </a:br>
            <a:r>
              <a:rPr lang="pl-PL" dirty="0" smtClean="0"/>
              <a:t>TURNIEJ SPORTOWY</a:t>
            </a:r>
            <a:endParaRPr lang="pl-PL" dirty="0"/>
          </a:p>
        </p:txBody>
      </p:sp>
      <p:pic>
        <p:nvPicPr>
          <p:cNvPr id="4" name="Symbol zastępczy zawartości 3" descr="P1160933_wyn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024336"/>
          </a:xfrm>
        </p:spPr>
      </p:pic>
      <p:pic>
        <p:nvPicPr>
          <p:cNvPr id="7" name="Symbol zastępczy zawartości 6" descr="IMG_25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działania proekologiczne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    Poza </a:t>
            </a:r>
            <a:r>
              <a:rPr lang="pl-PL" dirty="0"/>
              <a:t>wymienioną wcześniej formą rozwijania właściwych pożądanych postaw </a:t>
            </a:r>
            <a:r>
              <a:rPr lang="pl-PL" dirty="0" smtClean="0"/>
              <a:t>społecznych i </a:t>
            </a:r>
            <a:r>
              <a:rPr lang="pl-PL" dirty="0"/>
              <a:t>szacunku do środowiska naturalnego kraju </a:t>
            </a:r>
            <a:r>
              <a:rPr lang="pl-PL" dirty="0" smtClean="0"/>
              <a:t>podejmowane są w </a:t>
            </a:r>
            <a:r>
              <a:rPr lang="pl-PL" dirty="0"/>
              <a:t>szkole jeszcze inne działania wzmacniające realizację tego kierunku kształtowania młodych </a:t>
            </a:r>
            <a:r>
              <a:rPr lang="pl-PL" dirty="0" smtClean="0"/>
              <a:t>ludzi, np.:</a:t>
            </a:r>
            <a:endParaRPr lang="pl-PL" dirty="0"/>
          </a:p>
          <a:p>
            <a:pPr>
              <a:buNone/>
            </a:pPr>
            <a:r>
              <a:rPr lang="pl-PL" dirty="0" smtClean="0"/>
              <a:t>     – spotkanie z przedstawicielem ogrodu zoologicznego,</a:t>
            </a:r>
            <a:endParaRPr lang="pl-PL" dirty="0"/>
          </a:p>
          <a:p>
            <a:pPr>
              <a:buNone/>
            </a:pPr>
            <a:r>
              <a:rPr lang="pl-PL" dirty="0" smtClean="0"/>
              <a:t>     – prezentacja </a:t>
            </a:r>
            <a:r>
              <a:rPr lang="pl-PL" dirty="0"/>
              <a:t>o</a:t>
            </a:r>
            <a:r>
              <a:rPr lang="pl-PL" dirty="0" smtClean="0"/>
              <a:t> pszczołach,</a:t>
            </a:r>
            <a:endParaRPr lang="pl-PL" dirty="0"/>
          </a:p>
          <a:p>
            <a:pPr>
              <a:buNone/>
            </a:pPr>
            <a:r>
              <a:rPr lang="pl-PL" dirty="0" smtClean="0"/>
              <a:t>     – ptaki drapieżne w szkole.</a:t>
            </a:r>
            <a:endParaRPr lang="pl-PL" dirty="0"/>
          </a:p>
          <a:p>
            <a:pPr algn="just">
              <a:buNone/>
            </a:pPr>
            <a:r>
              <a:rPr lang="pl-PL" dirty="0" smtClean="0"/>
              <a:t>    Organizuje się też wiele zajęć edukacyjnych propagujących </a:t>
            </a:r>
            <a:r>
              <a:rPr lang="pl-PL" dirty="0"/>
              <a:t>postawy proekologiczne, np. w Muzeum Wsi Lubelskiej, w Świętokrzyskim Muzeum Przyrodniczo-Leśnym. 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PSZCZOŁY, PTAKI DRAPIEŻNE </a:t>
            </a:r>
            <a:endParaRPr lang="pl-PL" dirty="0"/>
          </a:p>
        </p:txBody>
      </p:sp>
      <p:pic>
        <p:nvPicPr>
          <p:cNvPr id="4" name="Symbol zastępczy zawartości 3" descr="IMG_3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IMG_2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Patriotyzm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Wzmacnianie </a:t>
            </a:r>
            <a:r>
              <a:rPr lang="pl-PL" dirty="0"/>
              <a:t>poczucia tożsamości narodowej, przywiązania do historii i tradycji narodowych to jedno z ważnych zadań w kształceniu i wychowaniu sprzyjające rozwijaniu postaw obywatelskich, patriotycznych i społecznych uczniów. Odbywa się ono głównie w trakcie ukierunkowanej działalności dydaktycznej a wspierane poprzez organizowanie uroczystości o charakterze historyczno-patriotycznym. </a:t>
            </a:r>
            <a:endParaRPr lang="pl-PL" dirty="0" smtClean="0"/>
          </a:p>
          <a:p>
            <a:pPr algn="just">
              <a:buNone/>
            </a:pPr>
            <a:r>
              <a:rPr lang="pl-PL" dirty="0"/>
              <a:t> </a:t>
            </a:r>
            <a:r>
              <a:rPr lang="pl-PL" dirty="0" smtClean="0"/>
              <a:t>    Poza celebrowaniem świąt narodowych w szkole poprzez okolicznościowe akademie i apele jednym </a:t>
            </a:r>
            <a:r>
              <a:rPr lang="pl-PL" dirty="0"/>
              <a:t>ze wspaniałym </a:t>
            </a:r>
            <a:r>
              <a:rPr lang="pl-PL" dirty="0" smtClean="0"/>
              <a:t>przykładów, </a:t>
            </a:r>
            <a:r>
              <a:rPr lang="pl-PL" dirty="0"/>
              <a:t>dotyczących dwóch minionych lat </a:t>
            </a:r>
            <a:r>
              <a:rPr lang="pl-PL" dirty="0" smtClean="0"/>
              <a:t>szkolnych, </a:t>
            </a:r>
            <a:r>
              <a:rPr lang="pl-PL" dirty="0"/>
              <a:t>jest udział szkoły w gminnych obchodach Święta Niepodległości – odbyły się one na terenie Domaszewnicy, a nasza szkoła przygotowała okazjonalną część artystyczną.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NIEPODLEGŁEJ</a:t>
            </a:r>
            <a:endParaRPr lang="pl-PL" dirty="0"/>
          </a:p>
        </p:txBody>
      </p:sp>
      <p:pic>
        <p:nvPicPr>
          <p:cNvPr id="4" name="Symbol zastępczy zawartości 3" descr="IMG_7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DSC_03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3782568" cy="302433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Niektóre efekty działań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     Jako szkoła tworzymy </a:t>
            </a:r>
            <a:r>
              <a:rPr lang="pl-PL" dirty="0"/>
              <a:t>atmosferę mobilizującą do prawidłowego </a:t>
            </a:r>
            <a:r>
              <a:rPr lang="pl-PL" dirty="0" smtClean="0"/>
              <a:t>i </a:t>
            </a:r>
            <a:r>
              <a:rPr lang="pl-PL" dirty="0"/>
              <a:t>wszechstronnego kształtowania osobowości młodego człowieka oraz uczenia go odpowiedzialności za </a:t>
            </a:r>
            <a:r>
              <a:rPr lang="pl-PL" dirty="0" smtClean="0"/>
              <a:t>siebie i </a:t>
            </a:r>
            <a:r>
              <a:rPr lang="pl-PL" dirty="0"/>
              <a:t>innych. Kładziemy nacisk na tworzenie w szkole przyjaznego klimatu, dbamy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komfort emocjonalny uczniów, budujemy relacje oparte na </a:t>
            </a:r>
            <a:r>
              <a:rPr lang="pl-PL" dirty="0" smtClean="0"/>
              <a:t>szacunku i </a:t>
            </a:r>
            <a:r>
              <a:rPr lang="pl-PL" dirty="0"/>
              <a:t>empatii. Uczniowie potrafią rozwiązywać konflikty </a:t>
            </a:r>
            <a:r>
              <a:rPr lang="pl-PL" dirty="0" smtClean="0"/>
              <a:t>w </a:t>
            </a:r>
            <a:r>
              <a:rPr lang="pl-PL" dirty="0"/>
              <a:t>grupie, rozumieją emocje innych ludzi, okazują swoje uczucia w sposób, który nikogo nie krzywdzi. </a:t>
            </a:r>
            <a:r>
              <a:rPr lang="pl-PL" dirty="0" smtClean="0"/>
              <a:t>Szanują i </a:t>
            </a:r>
            <a:r>
              <a:rPr lang="pl-PL" dirty="0"/>
              <a:t>przestrzegają praw każdego człowieka. Mają zdrowe poczucie własnej wartości, są uwrażliwieni na różne obszary potrzeb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problemów innych </a:t>
            </a:r>
            <a:r>
              <a:rPr lang="pl-PL" dirty="0" smtClean="0"/>
              <a:t>ludzi.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marL="0" indent="0" algn="r">
              <a:buNone/>
            </a:pPr>
            <a:r>
              <a:rPr lang="pl-PL" dirty="0" smtClean="0"/>
              <a:t>Opracowała: Zofia Szczuchniak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44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EDUKACJA WCZESNOSZKOLNA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6371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3800" dirty="0" smtClean="0"/>
              <a:t>Uczniowie edukacji wczesnoszkolnej rozwijają umiejętności współpracy w grupie rówieśniczej w trakcie zabaw </a:t>
            </a:r>
            <a:br>
              <a:rPr lang="pl-PL" sz="3800" dirty="0" smtClean="0"/>
            </a:br>
            <a:r>
              <a:rPr lang="pl-PL" sz="3800" dirty="0" smtClean="0"/>
              <a:t>i wykonywania powierzonych zadań. Pełnią role w swoich społecznościach klasowych będąc dyżurnymi czy członkami samorządu uczniowskiego. Są aktorami, a często także współgospodarzami podczas uroczystości i imprez klasowych lub szkolnych. Poznają ważność wielu wykonywanych zawodów i znaczenie pracy, uczestnicząc np. w okazjonalnych tematycznych spotkaniach ze służbami publicznymi takich jak: policjant czy strażak. Poprzez prezentacje multimedialne, filmy, udział </a:t>
            </a:r>
            <a:br>
              <a:rPr lang="pl-PL" sz="3800" dirty="0" smtClean="0"/>
            </a:br>
            <a:r>
              <a:rPr lang="pl-PL" sz="3800" dirty="0" smtClean="0"/>
              <a:t>w konkursach, wycieczkach i uroczystościach narodowych uczą się patriotyzmu i nabywają wiedzę </a:t>
            </a:r>
            <a:br>
              <a:rPr lang="pl-PL" sz="3800" dirty="0" smtClean="0"/>
            </a:br>
            <a:r>
              <a:rPr lang="pl-PL" sz="3800" dirty="0" smtClean="0"/>
              <a:t>o przynależności do Polski i Unii Europejskiej. </a:t>
            </a:r>
            <a:br>
              <a:rPr lang="pl-PL" sz="3800" dirty="0" smtClean="0"/>
            </a:br>
            <a:endParaRPr lang="pl-PL" sz="38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RODZICE-DZIECIOM </a:t>
            </a:r>
            <a:br>
              <a:rPr lang="pl-PL" dirty="0" smtClean="0"/>
            </a:br>
            <a:r>
              <a:rPr lang="pl-PL" dirty="0" smtClean="0"/>
              <a:t>przykładem współpracy z rodzicami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r>
              <a:rPr lang="pl-PL" dirty="0"/>
              <a:t> </a:t>
            </a:r>
            <a:r>
              <a:rPr lang="pl-PL" dirty="0" smtClean="0"/>
              <a:t>     Współpraca </a:t>
            </a:r>
            <a:r>
              <a:rPr lang="pl-PL" dirty="0"/>
              <a:t>z rodzicami układa się na bardzo wysokim poziomie. Jest to zauważalne szczególnie podczas organizowanych uroczystości szkolnych i ogólno środowiskowych. Przykładem szczególnej aktywności w tym zakresie są cykliczne występy rodziców w ramach długofalowego przedsięwzięcia pn. RODZICE-DZIECIOM. Opracowany przez nauczyciela scenariusz tematycznie powiązany z aktualnym hasłowym Rokiem (np. Rok Oskara Kolberga, Rok Rzeki Wisły itp.) – to zazwyczaj świetny montaż słowno-muzyczny wsparty prezentacją multimedialną realizowany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udziałem rodziców i dzieci szkolnych. Na tego typu uroczystości łączących także inne treści (np. promocję bezpieczeństwa i zdrowia) zapraszani są najczęściej przedstawiciele wielu instytucji zewnętrznych współpracujących ze szkołą (np. kuratorium oświaty, samorządu gminnego, </a:t>
            </a:r>
            <a:r>
              <a:rPr lang="pl-PL" dirty="0" err="1"/>
              <a:t>SANEPiD-u</a:t>
            </a:r>
            <a:r>
              <a:rPr lang="pl-PL" dirty="0"/>
              <a:t>, policji, służby zdrowia, parafii).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 - DZIECIOM</a:t>
            </a:r>
            <a:endParaRPr lang="pl-PL" dirty="0"/>
          </a:p>
        </p:txBody>
      </p:sp>
      <p:pic>
        <p:nvPicPr>
          <p:cNvPr id="4" name="Symbol zastępczy zawartości 3" descr="IMG_7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43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Noc Bibliotek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 algn="just">
              <a:buNone/>
            </a:pPr>
            <a:r>
              <a:rPr lang="pl-PL" dirty="0" smtClean="0"/>
              <a:t>     Od </a:t>
            </a:r>
            <a:r>
              <a:rPr lang="pl-PL" dirty="0"/>
              <a:t>kilki lat uczniowie z klas IV – VI, a w tym roku także klasy VII –  wykazujący się aktywnością w czytelnictwie i zaangażowaniem </a:t>
            </a:r>
            <a:r>
              <a:rPr lang="pl-PL" dirty="0" smtClean="0"/>
              <a:t>we </a:t>
            </a:r>
            <a:r>
              <a:rPr lang="pl-PL" dirty="0"/>
              <a:t>współpracy z biblioteką szkolną mogą brać udział w ogólnopolskiej akcji „Noc Bibliotek”, która w naszej szkole jest organizowana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szczególnym przemyśleniem i obfituje w różnorodne zadania interdyscyplinarne dopasowane tematycznie do aktualnego problemu – w roku szkolnym 2017/2018 była to 100 rocznica odzyskania niepodległości. Wspólne – wraz z uczniami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zaproszonych szkół –  rozwiązywanie zadań dydaktycznych, capstrzyk, musztra, żywy plan, podchody o </a:t>
            </a:r>
            <a:r>
              <a:rPr lang="pl-PL" dirty="0" smtClean="0"/>
              <a:t>zmroku, </a:t>
            </a:r>
            <a:r>
              <a:rPr lang="pl-PL" dirty="0"/>
              <a:t>a następnie nocowanie w szkole i wspólne śniadanie nie tylko integrowało wewnętrzną społeczność szkolną, ale też uczyło współpracy młodzieży z różnych szkół. </a:t>
            </a:r>
            <a:r>
              <a:rPr lang="pl-PL" dirty="0" smtClean="0"/>
              <a:t>Była to także wspaniała lekcja patriotyzmu dla wszystkich uczestników.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NOC BIBLIOTEK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   Zdjęcie grupowe</a:t>
            </a:r>
            <a:endParaRPr lang="pl-PL" dirty="0"/>
          </a:p>
        </p:txBody>
      </p:sp>
      <p:pic>
        <p:nvPicPr>
          <p:cNvPr id="4" name="Symbol zastępczy zawartości 3" descr="IMG_04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4040188" cy="3244701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       Nocne zmagania</a:t>
            </a:r>
            <a:endParaRPr lang="pl-PL" dirty="0"/>
          </a:p>
        </p:txBody>
      </p:sp>
      <p:pic>
        <p:nvPicPr>
          <p:cNvPr id="9" name="Symbol zastępczy zawartości 8" descr="IMG_04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9"/>
            <a:ext cx="4041775" cy="32452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Zapobieganie uzależnieniom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Zgodnie </a:t>
            </a:r>
            <a:r>
              <a:rPr lang="pl-PL" dirty="0"/>
              <a:t>z założeniami programu wychowawczo- profilaktycznego szkoły prowadzimy działania antyprzemocowe, wzmacniające kompetencje interpersonalne uczniów. Poprzez różne zajęcia profilaktyczne uczniowie nabywają umiejętności rozładowywania stresu i złości, uczą się prawidłowej komunikacji i asertywności. </a:t>
            </a:r>
          </a:p>
          <a:p>
            <a:pPr algn="just">
              <a:buNone/>
            </a:pPr>
            <a:r>
              <a:rPr lang="pl-PL" dirty="0" smtClean="0"/>
              <a:t>     Corocznie organizujemy dla całej społeczności szkolnej spotkania z ciekawymi ludźmi dotyczącymi zapobiegania uzależnieniom – SNAP (Stop Narkotykom, Agresji </a:t>
            </a:r>
            <a:br>
              <a:rPr lang="pl-PL" dirty="0" smtClean="0"/>
            </a:br>
            <a:r>
              <a:rPr lang="pl-PL" dirty="0" smtClean="0"/>
              <a:t>i Przemocy), prelekcje i warsztaty z udziałem psychologów </a:t>
            </a:r>
            <a:br>
              <a:rPr lang="pl-PL" dirty="0" smtClean="0"/>
            </a:br>
            <a:r>
              <a:rPr lang="pl-PL" dirty="0" smtClean="0"/>
              <a:t>i pedagogów Poradni Psychologiczno-Pedagogicznej </a:t>
            </a:r>
            <a:br>
              <a:rPr lang="pl-PL" dirty="0" smtClean="0"/>
            </a:br>
            <a:r>
              <a:rPr lang="pl-PL" dirty="0" smtClean="0"/>
              <a:t>w Radzyniu Podlaskim, koncerty tematyczne Małej Orkiestry Dni Naszych.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grupą SNAP, MODN</a:t>
            </a:r>
            <a:endParaRPr lang="pl-PL" dirty="0"/>
          </a:p>
        </p:txBody>
      </p:sp>
      <p:pic>
        <p:nvPicPr>
          <p:cNvPr id="5" name="Symbol zastępczy zawartości 4" descr="IMG_8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IMG_6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810</Words>
  <Application>Microsoft Office PowerPoint</Application>
  <PresentationFormat>Pokaz na ekranie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KSZTAŁTOWANIE KOMPETENCJI SPOŁECZNYCH</vt:lpstr>
      <vt:lpstr>KSZTAŁTOWANIE KOMPETENCJI SPOŁECZNYCH</vt:lpstr>
      <vt:lpstr>EDUKACJA WCZESNOSZKOLNA</vt:lpstr>
      <vt:lpstr>RODZICE-DZIECIOM  przykładem współpracy z rodzicami</vt:lpstr>
      <vt:lpstr>RODZICE - DZIECIOM</vt:lpstr>
      <vt:lpstr>Noc Bibliotek</vt:lpstr>
      <vt:lpstr>NOC BIBLIOTEK</vt:lpstr>
      <vt:lpstr>Zapobieganie uzależnieniom</vt:lpstr>
      <vt:lpstr>Spotkanie z grupą SNAP, MODN</vt:lpstr>
      <vt:lpstr>Wolontariat</vt:lpstr>
      <vt:lpstr>PARAOLIMPIADA</vt:lpstr>
      <vt:lpstr>GÓRA GROSZA, ZBIÓRKA NAKRĘTEK </vt:lpstr>
      <vt:lpstr>Dwutorowy wolontariat</vt:lpstr>
      <vt:lpstr>PROGRAM AIESEC W SZKOLE</vt:lpstr>
      <vt:lpstr>Spotkanie z artystą - AMUN</vt:lpstr>
      <vt:lpstr>SPOTKANIE Z ARTYSTĄ MALARZEM</vt:lpstr>
      <vt:lpstr>Realizacja programów ekologicznych</vt:lpstr>
      <vt:lpstr>W GÓRACH ŚWIĘTOKRZYSKICH</vt:lpstr>
      <vt:lpstr>WYDARZENIA SZKOLNE  O CHARAKTERZE GMINNYM</vt:lpstr>
      <vt:lpstr>PRZEGLĄD PIOSENKI,  TURNIEJ SPORTOWY</vt:lpstr>
      <vt:lpstr>Inne działania proekologiczne</vt:lpstr>
      <vt:lpstr>PSZCZOŁY, PTAKI DRAPIEŻNE </vt:lpstr>
      <vt:lpstr>Patriotyzm</vt:lpstr>
      <vt:lpstr>DLA NIEPODLEGŁEJ</vt:lpstr>
      <vt:lpstr>Niektóre efekty działań szkoły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KSZTAŁTOWANIE KOMPETENCJI SPOŁECZNYCH</dc:title>
  <dc:creator>Zofia Szczuchniak</dc:creator>
  <cp:lastModifiedBy>SP-DOMASZEWNICA</cp:lastModifiedBy>
  <cp:revision>24</cp:revision>
  <dcterms:created xsi:type="dcterms:W3CDTF">2018-06-27T02:50:44Z</dcterms:created>
  <dcterms:modified xsi:type="dcterms:W3CDTF">2018-06-28T07:49:06Z</dcterms:modified>
</cp:coreProperties>
</file>