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oliniow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1F09CB3-858D-4FFA-9369-80FECA196A66}" type="datetimeFigureOut">
              <a:rPr lang="pl-PL" smtClean="0"/>
              <a:t>2017-11-28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76682D9-4FF8-4EB2-A801-5291377F79C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F09CB3-858D-4FFA-9369-80FECA196A66}" type="datetimeFigureOut">
              <a:rPr lang="pl-PL" smtClean="0"/>
              <a:t>2017-11-28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6682D9-4FF8-4EB2-A801-5291377F79C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F09CB3-858D-4FFA-9369-80FECA196A66}" type="datetimeFigureOut">
              <a:rPr lang="pl-PL" smtClean="0"/>
              <a:t>2017-11-28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6682D9-4FF8-4EB2-A801-5291377F79C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F09CB3-858D-4FFA-9369-80FECA196A66}" type="datetimeFigureOut">
              <a:rPr lang="pl-PL" smtClean="0"/>
              <a:t>2017-11-28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6682D9-4FF8-4EB2-A801-5291377F79C7}" type="slidenum">
              <a:rPr lang="pl-PL" smtClean="0"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F09CB3-858D-4FFA-9369-80FECA196A66}" type="datetimeFigureOut">
              <a:rPr lang="pl-PL" smtClean="0"/>
              <a:t>2017-11-28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6682D9-4FF8-4EB2-A801-5291377F79C7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F09CB3-858D-4FFA-9369-80FECA196A66}" type="datetimeFigureOut">
              <a:rPr lang="pl-PL" smtClean="0"/>
              <a:t>2017-11-28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6682D9-4FF8-4EB2-A801-5291377F79C7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F09CB3-858D-4FFA-9369-80FECA196A66}" type="datetimeFigureOut">
              <a:rPr lang="pl-PL" smtClean="0"/>
              <a:t>2017-11-28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6682D9-4FF8-4EB2-A801-5291377F79C7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F09CB3-858D-4FFA-9369-80FECA196A66}" type="datetimeFigureOut">
              <a:rPr lang="pl-PL" smtClean="0"/>
              <a:t>2017-11-28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6682D9-4FF8-4EB2-A801-5291377F79C7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F09CB3-858D-4FFA-9369-80FECA196A66}" type="datetimeFigureOut">
              <a:rPr lang="pl-PL" smtClean="0"/>
              <a:t>2017-11-28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6682D9-4FF8-4EB2-A801-5291377F79C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1F09CB3-858D-4FFA-9369-80FECA196A66}" type="datetimeFigureOut">
              <a:rPr lang="pl-PL" smtClean="0"/>
              <a:t>2017-11-28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6682D9-4FF8-4EB2-A801-5291377F79C7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1F09CB3-858D-4FFA-9369-80FECA196A66}" type="datetimeFigureOut">
              <a:rPr lang="pl-PL" smtClean="0"/>
              <a:t>2017-11-28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76682D9-4FF8-4EB2-A801-5291377F79C7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oliniow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oliniow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1F09CB3-858D-4FFA-9369-80FECA196A66}" type="datetimeFigureOut">
              <a:rPr lang="pl-PL" smtClean="0"/>
              <a:t>2017-11-28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76682D9-4FF8-4EB2-A801-5291377F79C7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pl.wikipedia.org/wiki/Col_legno" TargetMode="External"/><Relationship Id="rId13" Type="http://schemas.openxmlformats.org/officeDocument/2006/relationships/hyperlink" Target="http://pl.wikipedia.org/wiki/Arpeggio" TargetMode="External"/><Relationship Id="rId3" Type="http://schemas.openxmlformats.org/officeDocument/2006/relationships/hyperlink" Target="http://pl.wikipedia.org/wiki/Legato" TargetMode="External"/><Relationship Id="rId7" Type="http://schemas.openxmlformats.org/officeDocument/2006/relationships/hyperlink" Target="http://pl.wikipedia.org/wiki/Pizzicato" TargetMode="External"/><Relationship Id="rId12" Type="http://schemas.openxmlformats.org/officeDocument/2006/relationships/hyperlink" Target="http://pl.wikipedia.org/wiki/Glissando" TargetMode="External"/><Relationship Id="rId2" Type="http://schemas.openxmlformats.org/officeDocument/2006/relationships/hyperlink" Target="http://pl.wikipedia.org/wiki/Artykulacja_(muzyka)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l.wikipedia.org/wiki/Arco_(muzyka)" TargetMode="External"/><Relationship Id="rId11" Type="http://schemas.openxmlformats.org/officeDocument/2006/relationships/hyperlink" Target="http://pl.wikipedia.org/wiki/Tremolo" TargetMode="External"/><Relationship Id="rId5" Type="http://schemas.openxmlformats.org/officeDocument/2006/relationships/hyperlink" Target="http://pl.wikipedia.org/wiki/Portato" TargetMode="External"/><Relationship Id="rId10" Type="http://schemas.openxmlformats.org/officeDocument/2006/relationships/hyperlink" Target="http://pl.wikipedia.org/w/index.php?title=Con_sordino&amp;action=edit&amp;redlink=1" TargetMode="External"/><Relationship Id="rId4" Type="http://schemas.openxmlformats.org/officeDocument/2006/relationships/hyperlink" Target="http://pl.wikipedia.org/wiki/Staccato" TargetMode="External"/><Relationship Id="rId9" Type="http://schemas.openxmlformats.org/officeDocument/2006/relationships/hyperlink" Target="http://pl.wikipedia.org/wiki/Fla%C5%BColet" TargetMode="External"/><Relationship Id="rId14" Type="http://schemas.openxmlformats.org/officeDocument/2006/relationships/hyperlink" Target="http://pl.wikipedia.org/wiki/Harfa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pl.wikipedia.org/wiki/Barwa_d%C5%BAwi%C4%99ku" TargetMode="External"/><Relationship Id="rId2" Type="http://schemas.openxmlformats.org/officeDocument/2006/relationships/hyperlink" Target="http://pl.wikipedia.org/wiki/Kolorystyka_(muzyka)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l.wikipedia.org/wiki/Fortepian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l.wikipedia.org/wiki/Utw%C3%B3r_muzyczny" TargetMode="External"/><Relationship Id="rId2" Type="http://schemas.openxmlformats.org/officeDocument/2006/relationships/hyperlink" Target="http://pl.wikipedia.org/wiki/Materia%C5%82_d%C5%BAwi%C4%99kowy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pl.wikipedia.org/wiki/Melodyk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pl.wikipedia.org/wiki/Rytmika_(przebieg_rytmiczny)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pl.wikipedia.org/wiki/Klaster_(muzyka)" TargetMode="External"/><Relationship Id="rId3" Type="http://schemas.openxmlformats.org/officeDocument/2006/relationships/hyperlink" Target="http://pl.wikipedia.org/wiki/Tonika" TargetMode="External"/><Relationship Id="rId7" Type="http://schemas.openxmlformats.org/officeDocument/2006/relationships/hyperlink" Target="http://pl.wikipedia.org/wiki/Dysonans" TargetMode="External"/><Relationship Id="rId2" Type="http://schemas.openxmlformats.org/officeDocument/2006/relationships/hyperlink" Target="http://pl.wikipedia.org/wiki/Harmonika_(muzyka)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l.wikipedia.org/wiki/Akord" TargetMode="External"/><Relationship Id="rId5" Type="http://schemas.openxmlformats.org/officeDocument/2006/relationships/hyperlink" Target="http://pl.wikipedia.org/wiki/Dominanta_(muzyka)" TargetMode="External"/><Relationship Id="rId4" Type="http://schemas.openxmlformats.org/officeDocument/2006/relationships/hyperlink" Target="http://pl.wikipedia.org/wiki/Subdominanta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pl.wikipedia.org/wiki/Dynamika_(muzyka)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pl.wikipedia.org/wiki/Metronom" TargetMode="External"/><Relationship Id="rId2" Type="http://schemas.openxmlformats.org/officeDocument/2006/relationships/hyperlink" Target="http://pl.wikipedia.org/wiki/Tempo_(muzyka)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l.wikipedia.org/wiki/Allegro_(muzyka)" TargetMode="External"/><Relationship Id="rId5" Type="http://schemas.openxmlformats.org/officeDocument/2006/relationships/hyperlink" Target="http://pl.wikipedia.org/wiki/Adagio_(muzyka)" TargetMode="External"/><Relationship Id="rId4" Type="http://schemas.openxmlformats.org/officeDocument/2006/relationships/hyperlink" Target="http://pl.wikipedia.org/wiki/Largo_(muzyka)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Lekcja 11</a:t>
            </a:r>
            <a:br>
              <a:rPr lang="pl-PL" dirty="0" smtClean="0"/>
            </a:br>
            <a:r>
              <a:rPr lang="pl-PL" dirty="0" smtClean="0"/>
              <a:t>Temat: Elementy muzyki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Łukasz Musiał</a:t>
            </a:r>
          </a:p>
          <a:p>
            <a:r>
              <a:rPr lang="pl-PL" dirty="0" smtClean="0"/>
              <a:t>Klasa V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9193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109728" indent="0">
              <a:buNone/>
            </a:pPr>
            <a:r>
              <a:rPr lang="pl-PL" b="1" dirty="0">
                <a:hlinkClick r:id="rId2" tooltip="Artykulacja (muzyka)"/>
              </a:rPr>
              <a:t>Artykulacja</a:t>
            </a:r>
            <a:r>
              <a:rPr lang="pl-PL" dirty="0"/>
              <a:t> – element dzieła muzycznego określający sposób wydobycia dźwięku. Grając na różnych instrumentach można wyróżnić trzy podstawowe rodzaje artykulacji:</a:t>
            </a:r>
          </a:p>
          <a:p>
            <a:r>
              <a:rPr lang="pl-PL" dirty="0"/>
              <a:t>- </a:t>
            </a:r>
            <a:r>
              <a:rPr lang="pl-PL" dirty="0">
                <a:hlinkClick r:id="rId3" tooltip="Legato"/>
              </a:rPr>
              <a:t>legato</a:t>
            </a:r>
            <a:r>
              <a:rPr lang="pl-PL" dirty="0"/>
              <a:t> – łącząc dźwięki ze sobą (</a:t>
            </a:r>
            <a:r>
              <a:rPr lang="pl-PL" dirty="0" err="1"/>
              <a:t>wł</a:t>
            </a:r>
            <a:r>
              <a:rPr lang="pl-PL" dirty="0"/>
              <a:t>: </a:t>
            </a:r>
            <a:r>
              <a:rPr lang="pl-PL" dirty="0" err="1"/>
              <a:t>legare</a:t>
            </a:r>
            <a:r>
              <a:rPr lang="pl-PL" dirty="0"/>
              <a:t> – łączyć)</a:t>
            </a:r>
          </a:p>
          <a:p>
            <a:r>
              <a:rPr lang="pl-PL" dirty="0"/>
              <a:t>- </a:t>
            </a:r>
            <a:r>
              <a:rPr lang="pl-PL" dirty="0">
                <a:hlinkClick r:id="rId4" tooltip="Staccato"/>
              </a:rPr>
              <a:t>staccato</a:t>
            </a:r>
            <a:r>
              <a:rPr lang="pl-PL" dirty="0"/>
              <a:t> – odrywając dźwięki od siebie</a:t>
            </a:r>
          </a:p>
          <a:p>
            <a:r>
              <a:rPr lang="pl-PL" dirty="0"/>
              <a:t>- </a:t>
            </a:r>
            <a:r>
              <a:rPr lang="pl-PL" dirty="0">
                <a:hlinkClick r:id="rId5" tooltip="Portato"/>
              </a:rPr>
              <a:t>portato</a:t>
            </a:r>
            <a:r>
              <a:rPr lang="pl-PL" dirty="0"/>
              <a:t> – sposób pośredni między legato a staccato</a:t>
            </a:r>
          </a:p>
          <a:p>
            <a:pPr marL="109728" indent="0">
              <a:buNone/>
            </a:pPr>
            <a:r>
              <a:rPr lang="pl-PL" dirty="0"/>
              <a:t>Inne sposoby wydobycia dźwięku charakterystyczne dla danych instrumentów.</a:t>
            </a:r>
          </a:p>
          <a:p>
            <a:r>
              <a:rPr lang="pl-PL" dirty="0"/>
              <a:t>- </a:t>
            </a:r>
            <a:r>
              <a:rPr lang="pl-PL" dirty="0" err="1">
                <a:hlinkClick r:id="rId6" tooltip="Arco (muzyka)"/>
              </a:rPr>
              <a:t>arco</a:t>
            </a:r>
            <a:r>
              <a:rPr lang="pl-PL" dirty="0"/>
              <a:t> – gra smyczkiem</a:t>
            </a:r>
          </a:p>
          <a:p>
            <a:r>
              <a:rPr lang="pl-PL" dirty="0"/>
              <a:t>- </a:t>
            </a:r>
            <a:r>
              <a:rPr lang="pl-PL" dirty="0">
                <a:hlinkClick r:id="rId7" tooltip="Pizzicato"/>
              </a:rPr>
              <a:t>pizzicato</a:t>
            </a:r>
            <a:r>
              <a:rPr lang="pl-PL" dirty="0"/>
              <a:t> – szarpanie struny palcem</a:t>
            </a:r>
          </a:p>
          <a:p>
            <a:r>
              <a:rPr lang="pl-PL" dirty="0"/>
              <a:t>- </a:t>
            </a:r>
            <a:r>
              <a:rPr lang="pl-PL" dirty="0">
                <a:hlinkClick r:id="rId8" tooltip="Col legno"/>
              </a:rPr>
              <a:t>col </a:t>
            </a:r>
            <a:r>
              <a:rPr lang="pl-PL" dirty="0" err="1">
                <a:hlinkClick r:id="rId8" tooltip="Col legno"/>
              </a:rPr>
              <a:t>legno</a:t>
            </a:r>
            <a:r>
              <a:rPr lang="pl-PL" dirty="0"/>
              <a:t> – uderzanie strun drzewcem smyczka</a:t>
            </a:r>
          </a:p>
          <a:p>
            <a:r>
              <a:rPr lang="pl-PL" dirty="0"/>
              <a:t>- </a:t>
            </a:r>
            <a:r>
              <a:rPr lang="pl-PL" dirty="0">
                <a:hlinkClick r:id="rId9" tooltip="Flażolet"/>
              </a:rPr>
              <a:t>flażolet</a:t>
            </a:r>
            <a:r>
              <a:rPr lang="pl-PL" dirty="0"/>
              <a:t> – lekkie dotknięcie struny w odpowiednim miejscu, dające w efekcie wyższe brzmienie dźwięku</a:t>
            </a:r>
          </a:p>
          <a:p>
            <a:r>
              <a:rPr lang="pl-PL" dirty="0"/>
              <a:t>- </a:t>
            </a:r>
            <a:r>
              <a:rPr lang="pl-PL" dirty="0">
                <a:hlinkClick r:id="rId10" tooltip="Con sordino (strona nie istnieje)"/>
              </a:rPr>
              <a:t>con sordino</a:t>
            </a:r>
            <a:r>
              <a:rPr lang="pl-PL" dirty="0"/>
              <a:t> – gra przy użyciu tłumika</a:t>
            </a:r>
          </a:p>
          <a:p>
            <a:r>
              <a:rPr lang="pl-PL" dirty="0"/>
              <a:t>- </a:t>
            </a:r>
            <a:r>
              <a:rPr lang="pl-PL" dirty="0">
                <a:hlinkClick r:id="rId11" tooltip="Tremolo"/>
              </a:rPr>
              <a:t>tremolo</a:t>
            </a:r>
            <a:r>
              <a:rPr lang="pl-PL" dirty="0"/>
              <a:t> – szybkie powtarzanie jednego lub kilku dźwięków (</a:t>
            </a:r>
            <a:r>
              <a:rPr lang="pl-PL" dirty="0" err="1"/>
              <a:t>wł</a:t>
            </a:r>
            <a:r>
              <a:rPr lang="pl-PL" dirty="0"/>
              <a:t>: tremolo – trząść się)</a:t>
            </a:r>
          </a:p>
          <a:p>
            <a:r>
              <a:rPr lang="pl-PL" dirty="0"/>
              <a:t>- </a:t>
            </a:r>
            <a:r>
              <a:rPr lang="pl-PL" dirty="0">
                <a:hlinkClick r:id="rId12" tooltip="Glissando"/>
              </a:rPr>
              <a:t>glissando</a:t>
            </a:r>
            <a:r>
              <a:rPr lang="pl-PL" dirty="0"/>
              <a:t> – płynne przejście z jednego dźwięku na drugi, typowe dla </a:t>
            </a:r>
            <a:r>
              <a:rPr lang="pl-PL" dirty="0" err="1"/>
              <a:t>instr</a:t>
            </a:r>
            <a:r>
              <a:rPr lang="pl-PL" dirty="0"/>
              <a:t>. smyczkowych i puzonu</a:t>
            </a:r>
          </a:p>
          <a:p>
            <a:r>
              <a:rPr lang="pl-PL" dirty="0"/>
              <a:t>- </a:t>
            </a:r>
            <a:r>
              <a:rPr lang="pl-PL" dirty="0">
                <a:hlinkClick r:id="rId13" tooltip="Arpeggio"/>
              </a:rPr>
              <a:t>arpeggio</a:t>
            </a:r>
            <a:r>
              <a:rPr lang="pl-PL" dirty="0"/>
              <a:t> – niejednoczesne wykonanie akordu, charakterystyczne dla </a:t>
            </a:r>
            <a:r>
              <a:rPr lang="pl-PL" dirty="0">
                <a:hlinkClick r:id="rId14" tooltip="Harfa"/>
              </a:rPr>
              <a:t>harfy</a:t>
            </a:r>
            <a:r>
              <a:rPr lang="pl-PL" dirty="0"/>
              <a:t>.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Lekcja 11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8522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pl-PL" b="1" dirty="0">
                <a:solidFill>
                  <a:schemeClr val="accent1">
                    <a:lumMod val="50000"/>
                  </a:schemeClr>
                </a:solidFill>
                <a:hlinkClick r:id="rId2" tooltip="Kolorystyka (muzyka)"/>
              </a:rPr>
              <a:t>Kolorystyka</a:t>
            </a:r>
            <a:r>
              <a:rPr lang="pl-PL" b="1" dirty="0">
                <a:solidFill>
                  <a:schemeClr val="accent1">
                    <a:lumMod val="50000"/>
                  </a:schemeClr>
                </a:solidFill>
              </a:rPr>
              <a:t> </a:t>
            </a:r>
            <a:r>
              <a:rPr lang="pl-PL" b="1" dirty="0"/>
              <a:t>(</a:t>
            </a:r>
            <a:r>
              <a:rPr lang="pl-PL" b="1" dirty="0">
                <a:hlinkClick r:id="rId3" tooltip="Barwa dźwięku"/>
              </a:rPr>
              <a:t>barwa dźwięku</a:t>
            </a:r>
            <a:r>
              <a:rPr lang="pl-PL" b="1" dirty="0"/>
              <a:t>)</a:t>
            </a:r>
            <a:r>
              <a:rPr lang="pl-PL" dirty="0"/>
              <a:t> to element dzieła muzycznego związany z barwą dźwięku. Ta sama melodia wykonana na </a:t>
            </a:r>
            <a:r>
              <a:rPr lang="pl-PL" dirty="0">
                <a:hlinkClick r:id="rId4" tooltip="Fortepian"/>
              </a:rPr>
              <a:t>fortepianie</a:t>
            </a:r>
            <a:r>
              <a:rPr lang="pl-PL" dirty="0"/>
              <a:t> i zagrana przez orkiestrę za każdym razem będzie miała inne brzmienie. Kolorystyka jest nierozerwalnie związana ze środkami wykonawczymi. O zmianie barwy może decydować np. zmiana rejestru na danym instrumencie, różne rodzaje artykulacji, różne zestawienia instrumentów </a:t>
            </a:r>
            <a:r>
              <a:rPr lang="pl-PL" dirty="0" err="1"/>
              <a:t>itd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Lekcja 11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2522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pl-PL" dirty="0" smtClean="0">
                <a:solidFill>
                  <a:schemeClr val="accent1">
                    <a:lumMod val="75000"/>
                  </a:schemeClr>
                </a:solidFill>
              </a:rPr>
              <a:t>Pytania:</a:t>
            </a:r>
          </a:p>
          <a:p>
            <a:pPr marL="624078" indent="-514350">
              <a:buAutoNum type="arabicPeriod"/>
            </a:pPr>
            <a:r>
              <a:rPr lang="pl-PL" dirty="0" smtClean="0"/>
              <a:t>Za co jest odpowiedzialna „AGOGIKA”?</a:t>
            </a:r>
          </a:p>
          <a:p>
            <a:pPr marL="624078" indent="-514350">
              <a:buAutoNum type="arabicPeriod"/>
            </a:pPr>
            <a:r>
              <a:rPr lang="pl-PL" dirty="0" smtClean="0"/>
              <a:t>Za co jest odpowiedzialna „HARMONIKA”?</a:t>
            </a:r>
          </a:p>
          <a:p>
            <a:pPr marL="624078" indent="-514350">
              <a:buAutoNum type="arabicPeriod"/>
            </a:pPr>
            <a:r>
              <a:rPr lang="pl-PL" dirty="0" smtClean="0"/>
              <a:t>W muzyce wokalnej wyróżniamy ponadto melodykę (podaj trzy przykłady).</a:t>
            </a:r>
          </a:p>
          <a:p>
            <a:pPr marL="624078" indent="-514350">
              <a:buAutoNum type="arabicPeriod"/>
            </a:pPr>
            <a:r>
              <a:rPr lang="pl-PL" dirty="0" smtClean="0"/>
              <a:t>Co reguluję przebieg czasowy? </a:t>
            </a:r>
          </a:p>
          <a:p>
            <a:pPr marL="624078" indent="-514350">
              <a:buAutoNum type="arabicPeriod"/>
            </a:pPr>
            <a:r>
              <a:rPr lang="pl-PL" dirty="0" smtClean="0"/>
              <a:t>Co to jest kolorystyka?</a:t>
            </a:r>
          </a:p>
          <a:p>
            <a:pPr marL="624078" indent="-514350">
              <a:buAutoNum type="arabicPeriod"/>
            </a:pPr>
            <a:endParaRPr lang="pl-PL" dirty="0" smtClean="0"/>
          </a:p>
          <a:p>
            <a:pPr marL="624078" indent="-514350">
              <a:buAutoNum type="arabicPeriod"/>
            </a:pPr>
            <a:endParaRPr lang="pl-PL" dirty="0" smtClean="0"/>
          </a:p>
          <a:p>
            <a:pPr marL="624078" indent="-514350">
              <a:buAutoNum type="arabicPeriod"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Lekcja 11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2035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pl-PL" b="1" dirty="0"/>
              <a:t>Elementy muzyki</a:t>
            </a:r>
            <a:r>
              <a:rPr lang="pl-PL" b="1" i="1" dirty="0"/>
              <a:t>,</a:t>
            </a:r>
            <a:r>
              <a:rPr lang="pl-PL" dirty="0"/>
              <a:t>  </a:t>
            </a:r>
            <a:r>
              <a:rPr lang="pl-PL" b="1" dirty="0"/>
              <a:t>muzyczne</a:t>
            </a:r>
            <a:r>
              <a:rPr lang="pl-PL" dirty="0"/>
              <a:t>,  </a:t>
            </a:r>
            <a:r>
              <a:rPr lang="pl-PL" b="1" dirty="0"/>
              <a:t>dzieła muzycznego </a:t>
            </a:r>
            <a:r>
              <a:rPr lang="pl-PL" dirty="0"/>
              <a:t> – elementy porządkujące </a:t>
            </a:r>
            <a:r>
              <a:rPr lang="pl-PL" dirty="0">
                <a:hlinkClick r:id="rId2" tooltip="Materiał dźwiękowy"/>
              </a:rPr>
              <a:t>materiał dźwiękowy</a:t>
            </a:r>
            <a:r>
              <a:rPr lang="pl-PL" dirty="0"/>
              <a:t> będący tworzywem </a:t>
            </a:r>
            <a:r>
              <a:rPr lang="pl-PL" dirty="0">
                <a:hlinkClick r:id="rId3" tooltip="Utwór muzyczny"/>
              </a:rPr>
              <a:t>dzieła muzycznego</a:t>
            </a:r>
            <a:r>
              <a:rPr lang="pl-PL" dirty="0"/>
              <a:t>; w wyniku ich współdziałania dzieło uzyskuje określony kształt.</a:t>
            </a:r>
          </a:p>
          <a:p>
            <a:pPr marL="109728" indent="0">
              <a:buNone/>
            </a:pPr>
            <a:endParaRPr lang="pl-PL" dirty="0"/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Lekcja 11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476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/>
              <a:t>Przebieg czasowy regulują metrum, rytmika i agogika.</a:t>
            </a:r>
          </a:p>
          <a:p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metrum</a:t>
            </a:r>
            <a:r>
              <a:rPr lang="pl-PL" dirty="0"/>
              <a:t> wyznacza miary czasu.</a:t>
            </a:r>
          </a:p>
          <a:p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rytmika</a:t>
            </a:r>
            <a:r>
              <a:rPr lang="pl-PL" dirty="0"/>
              <a:t>  ustala czasowy przebieg impulsów dźwiękowych.</a:t>
            </a:r>
          </a:p>
          <a:p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agogika</a:t>
            </a:r>
            <a:r>
              <a:rPr lang="pl-PL" dirty="0"/>
              <a:t> określa szybkość przebiegu impulsów dźwiękowych.</a:t>
            </a:r>
          </a:p>
          <a:p>
            <a:r>
              <a:rPr lang="pl-PL" dirty="0"/>
              <a:t>Elementami regulującymi odległości między dźwiękami są melodyka i harmonika.</a:t>
            </a:r>
          </a:p>
          <a:p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melodyka</a:t>
            </a:r>
            <a:r>
              <a:rPr lang="pl-PL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l-PL" dirty="0"/>
              <a:t>reguluje następstwa dźwięków </a:t>
            </a:r>
          </a:p>
          <a:p>
            <a:r>
              <a:rPr lang="pl-PL" b="1" dirty="0">
                <a:solidFill>
                  <a:schemeClr val="accent1">
                    <a:lumMod val="75000"/>
                  </a:schemeClr>
                </a:solidFill>
              </a:rPr>
              <a:t>harmonika</a:t>
            </a:r>
            <a:r>
              <a:rPr lang="pl-PL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l-PL" dirty="0"/>
              <a:t>porządkuje współbrzmienia dźwięków </a:t>
            </a:r>
          </a:p>
          <a:p>
            <a:r>
              <a:rPr lang="pl-PL" dirty="0"/>
              <a:t>Elementem regulującym natężenie dźwięku jest </a:t>
            </a:r>
            <a:r>
              <a:rPr lang="pl-PL" b="1" dirty="0"/>
              <a:t>dynamika</a:t>
            </a:r>
            <a:r>
              <a:rPr lang="pl-PL" dirty="0"/>
              <a:t>.</a:t>
            </a:r>
          </a:p>
          <a:p>
            <a:r>
              <a:rPr lang="pl-PL" dirty="0"/>
              <a:t>Jakości brzmieniowe utworu muzycznego określa </a:t>
            </a:r>
            <a:r>
              <a:rPr lang="pl-PL" b="1" dirty="0"/>
              <a:t>kolorystyka</a:t>
            </a:r>
            <a:r>
              <a:rPr lang="pl-PL" dirty="0"/>
              <a:t>.</a:t>
            </a:r>
          </a:p>
          <a:p>
            <a:r>
              <a:rPr lang="pl-PL" dirty="0"/>
              <a:t>Wiążąca się z kolorystyką </a:t>
            </a:r>
            <a:r>
              <a:rPr lang="pl-PL" b="1" dirty="0"/>
              <a:t>artykulacja</a:t>
            </a:r>
            <a:r>
              <a:rPr lang="pl-PL" dirty="0"/>
              <a:t> określa sposób wydobycia dźwięku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Lekcja 11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80093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pl-PL" b="1" dirty="0">
                <a:hlinkClick r:id="rId2" tooltip="Melodyka"/>
              </a:rPr>
              <a:t>Melodyka</a:t>
            </a:r>
            <a:r>
              <a:rPr lang="pl-PL" dirty="0"/>
              <a:t> to następstwo dźwięków różnej wysokości, zwykle porządkowanych </a:t>
            </a:r>
            <a:r>
              <a:rPr lang="pl-PL" dirty="0" smtClean="0"/>
              <a:t>określonych </a:t>
            </a:r>
            <a:r>
              <a:rPr lang="pl-PL" dirty="0"/>
              <a:t>zasad tonalnych, rytmiczno-metrycznych i formalnych.  </a:t>
            </a:r>
            <a:endParaRPr lang="pl-PL" dirty="0" smtClean="0"/>
          </a:p>
          <a:p>
            <a:pPr marL="109728" indent="0">
              <a:buNone/>
            </a:pPr>
            <a:r>
              <a:rPr lang="pl-PL" b="1" i="1" u="sng" dirty="0" smtClean="0">
                <a:solidFill>
                  <a:srgbClr val="FF0000"/>
                </a:solidFill>
              </a:rPr>
              <a:t>Rodzaje </a:t>
            </a:r>
            <a:r>
              <a:rPr lang="pl-PL" b="1" i="1" u="sng" dirty="0">
                <a:solidFill>
                  <a:srgbClr val="FF0000"/>
                </a:solidFill>
              </a:rPr>
              <a:t>melodyki:</a:t>
            </a:r>
          </a:p>
          <a:p>
            <a:r>
              <a:rPr lang="pl-PL" u="sng" dirty="0"/>
              <a:t>ze względu na środki wykonawcze:</a:t>
            </a:r>
          </a:p>
          <a:p>
            <a:r>
              <a:rPr lang="pl-PL" dirty="0"/>
              <a:t>- wokalna</a:t>
            </a:r>
          </a:p>
          <a:p>
            <a:r>
              <a:rPr lang="pl-PL" dirty="0"/>
              <a:t>- instrumentalna</a:t>
            </a:r>
          </a:p>
          <a:p>
            <a:r>
              <a:rPr lang="pl-PL" u="sng" dirty="0"/>
              <a:t>ze względu na charakter linii melodycznej</a:t>
            </a:r>
          </a:p>
          <a:p>
            <a:r>
              <a:rPr lang="pl-PL" dirty="0"/>
              <a:t>- kantylenowa</a:t>
            </a:r>
          </a:p>
          <a:p>
            <a:r>
              <a:rPr lang="pl-PL" dirty="0"/>
              <a:t>- ornamentalna</a:t>
            </a:r>
          </a:p>
          <a:p>
            <a:r>
              <a:rPr lang="pl-PL" dirty="0"/>
              <a:t>- figuracyjna</a:t>
            </a:r>
          </a:p>
          <a:p>
            <a:r>
              <a:rPr lang="pl-PL" u="sng" dirty="0"/>
              <a:t>ze względu na kształt linii melodycznej</a:t>
            </a:r>
          </a:p>
          <a:p>
            <a:r>
              <a:rPr lang="pl-PL" dirty="0"/>
              <a:t>- wznosząca</a:t>
            </a:r>
          </a:p>
          <a:p>
            <a:r>
              <a:rPr lang="pl-PL" dirty="0"/>
              <a:t>- opadająca</a:t>
            </a:r>
          </a:p>
          <a:p>
            <a:r>
              <a:rPr lang="pl-PL" dirty="0"/>
              <a:t>- łukowa</a:t>
            </a:r>
          </a:p>
          <a:p>
            <a:r>
              <a:rPr lang="pl-PL" dirty="0"/>
              <a:t>- falująca</a:t>
            </a:r>
          </a:p>
          <a:p>
            <a:r>
              <a:rPr lang="pl-PL" dirty="0"/>
              <a:t>- oparta na repetycji</a:t>
            </a:r>
          </a:p>
          <a:p>
            <a:r>
              <a:rPr lang="pl-PL" u="sng" dirty="0"/>
              <a:t>ze względu na dobór materiału dźwiękowego</a:t>
            </a:r>
          </a:p>
          <a:p>
            <a:r>
              <a:rPr lang="pl-PL" dirty="0"/>
              <a:t>- </a:t>
            </a:r>
            <a:r>
              <a:rPr lang="pl-PL" dirty="0">
                <a:solidFill>
                  <a:schemeClr val="accent1">
                    <a:lumMod val="75000"/>
                  </a:schemeClr>
                </a:solidFill>
              </a:rPr>
              <a:t>diatoniczna</a:t>
            </a:r>
            <a:r>
              <a:rPr lang="pl-PL" dirty="0"/>
              <a:t> - poruszająca się po dźwiękach danej skali</a:t>
            </a:r>
          </a:p>
          <a:p>
            <a:r>
              <a:rPr lang="pl-PL" dirty="0"/>
              <a:t>-</a:t>
            </a:r>
            <a:r>
              <a:rPr lang="pl-PL" dirty="0">
                <a:solidFill>
                  <a:schemeClr val="accent1">
                    <a:lumMod val="75000"/>
                  </a:schemeClr>
                </a:solidFill>
              </a:rPr>
              <a:t> chromatyczna </a:t>
            </a:r>
            <a:r>
              <a:rPr lang="pl-PL" dirty="0"/>
              <a:t>- z zastosowaniem znaków chromatycznych, w rezultacie pojawiają się dźwięki obce w danej skali.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Lekcja 11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2955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W muzyce wokalnej wyróżniamy ponadto melodykę:</a:t>
            </a:r>
          </a:p>
          <a:p>
            <a:r>
              <a:rPr lang="pl-PL" dirty="0"/>
              <a:t>- </a:t>
            </a:r>
            <a:r>
              <a:rPr lang="pl-PL" dirty="0">
                <a:solidFill>
                  <a:schemeClr val="accent3">
                    <a:lumMod val="50000"/>
                  </a:schemeClr>
                </a:solidFill>
              </a:rPr>
              <a:t>sylabiczną</a:t>
            </a:r>
            <a:r>
              <a:rPr lang="pl-PL" dirty="0"/>
              <a:t> - na jedną sylabę przypada jeden dźwięk.</a:t>
            </a:r>
          </a:p>
          <a:p>
            <a:r>
              <a:rPr lang="pl-PL" dirty="0"/>
              <a:t>- </a:t>
            </a:r>
            <a:r>
              <a:rPr lang="pl-PL" dirty="0">
                <a:solidFill>
                  <a:schemeClr val="accent3">
                    <a:lumMod val="50000"/>
                  </a:schemeClr>
                </a:solidFill>
              </a:rPr>
              <a:t>melizmatyczną</a:t>
            </a:r>
            <a:r>
              <a:rPr lang="pl-PL" dirty="0"/>
              <a:t> - na jedną sylabę przypada dwa lub więcej dźwięków.</a:t>
            </a:r>
          </a:p>
          <a:p>
            <a:r>
              <a:rPr lang="pl-PL" dirty="0"/>
              <a:t>- </a:t>
            </a:r>
            <a:r>
              <a:rPr lang="pl-PL" dirty="0">
                <a:solidFill>
                  <a:schemeClr val="accent3">
                    <a:lumMod val="50000"/>
                  </a:schemeClr>
                </a:solidFill>
              </a:rPr>
              <a:t>deklamacyjną</a:t>
            </a:r>
            <a:r>
              <a:rPr lang="pl-PL" dirty="0"/>
              <a:t> - jest zbliżona do mowy, często o swobodnym rytmie; inaczej to jakby muzyczna recytacja.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Lekcja 11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6266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109728" indent="0">
              <a:buNone/>
            </a:pPr>
            <a:r>
              <a:rPr lang="pl-PL" b="1" dirty="0">
                <a:hlinkClick r:id="rId2" tooltip="Rytmika (przebieg rytmiczny)"/>
              </a:rPr>
              <a:t>Rytmika</a:t>
            </a:r>
            <a:r>
              <a:rPr lang="pl-PL" dirty="0"/>
              <a:t> to element dzieła muzycznego porządkujący materiał dźwiękowy w czasie, ustalając czas trwania dźwięków i wzajemne relacje między nimi. Z rytmiką wiąże się metrum – wyznacza ono miary czasu, porządkuje przebiegu rytmiczne za pomocą regularnie powtarzających się akcentów. Wynikiem tego jest podział utworu na takty. </a:t>
            </a:r>
            <a:endParaRPr lang="pl-PL" dirty="0" smtClean="0"/>
          </a:p>
          <a:p>
            <a:pPr marL="109728" indent="0">
              <a:buNone/>
            </a:pPr>
            <a:r>
              <a:rPr lang="pl-PL" dirty="0" smtClean="0">
                <a:solidFill>
                  <a:schemeClr val="accent1">
                    <a:lumMod val="50000"/>
                  </a:schemeClr>
                </a:solidFill>
              </a:rPr>
              <a:t>Rodzaje </a:t>
            </a:r>
            <a:r>
              <a:rPr lang="pl-PL" dirty="0">
                <a:solidFill>
                  <a:schemeClr val="accent1">
                    <a:lumMod val="50000"/>
                  </a:schemeClr>
                </a:solidFill>
              </a:rPr>
              <a:t>rytmiki:</a:t>
            </a:r>
          </a:p>
          <a:p>
            <a:r>
              <a:rPr lang="pl-PL" dirty="0"/>
              <a:t>- Rytmika swobodna (nie jest związana z określonym metrum)</a:t>
            </a:r>
          </a:p>
          <a:p>
            <a:r>
              <a:rPr lang="pl-PL" dirty="0"/>
              <a:t>- Rytmika ustalona: (związana z określonym metrum)</a:t>
            </a:r>
          </a:p>
          <a:p>
            <a:r>
              <a:rPr lang="pl-PL" u="sng" dirty="0"/>
              <a:t>Rytmikę ustaloną możemy podzielić na:</a:t>
            </a:r>
          </a:p>
          <a:p>
            <a:r>
              <a:rPr lang="pl-PL" dirty="0"/>
              <a:t>- Rytmikę zmienną</a:t>
            </a:r>
          </a:p>
          <a:p>
            <a:r>
              <a:rPr lang="pl-PL" dirty="0"/>
              <a:t>- Rytmikę okresową</a:t>
            </a:r>
          </a:p>
          <a:p>
            <a:r>
              <a:rPr lang="pl-PL" u="sng" dirty="0"/>
              <a:t>Okresowa dzieli się zaś na:</a:t>
            </a:r>
          </a:p>
          <a:p>
            <a:r>
              <a:rPr lang="pl-PL" dirty="0"/>
              <a:t>- motoryczną</a:t>
            </a:r>
          </a:p>
          <a:p>
            <a:r>
              <a:rPr lang="pl-PL" dirty="0"/>
              <a:t>- miarową</a:t>
            </a:r>
          </a:p>
          <a:p>
            <a:r>
              <a:rPr lang="pl-PL" dirty="0"/>
              <a:t>- taneczną</a:t>
            </a:r>
          </a:p>
          <a:p>
            <a:r>
              <a:rPr lang="pl-PL" dirty="0"/>
              <a:t>- marszową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Lekcja 11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3356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09728" indent="0">
              <a:buNone/>
            </a:pPr>
            <a:r>
              <a:rPr lang="pl-PL" b="1" dirty="0">
                <a:hlinkClick r:id="rId2" tooltip="Harmonika (muzyka)"/>
              </a:rPr>
              <a:t>Harmonika</a:t>
            </a:r>
            <a:r>
              <a:rPr lang="pl-PL" dirty="0"/>
              <a:t> to element dzieła muzycznego, który porządkuje współbrzmienia dźwięków w pionie (wertykalnie). </a:t>
            </a:r>
            <a:endParaRPr lang="pl-PL" dirty="0" smtClean="0"/>
          </a:p>
          <a:p>
            <a:pPr marL="109728" indent="0">
              <a:buNone/>
            </a:pPr>
            <a:r>
              <a:rPr lang="pl-PL" dirty="0" smtClean="0"/>
              <a:t>Ze </a:t>
            </a:r>
            <a:r>
              <a:rPr lang="pl-PL" dirty="0"/>
              <a:t>względu na rozwój historyczny muzyki wyróżnia się harmonikę:</a:t>
            </a:r>
          </a:p>
          <a:p>
            <a:r>
              <a:rPr lang="pl-PL" dirty="0"/>
              <a:t>- </a:t>
            </a:r>
            <a:r>
              <a:rPr lang="pl-PL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modalną</a:t>
            </a:r>
            <a:r>
              <a:rPr lang="pl-PL" dirty="0"/>
              <a:t> – od ok. IX do XVI w. Opiera się na 8 skalach kościelnych. Odgrywała wówczas mniejszą rolę, była wypadkową współbrzmiących melodii;</a:t>
            </a:r>
          </a:p>
          <a:p>
            <a:r>
              <a:rPr lang="pl-PL" dirty="0"/>
              <a:t>- </a:t>
            </a:r>
            <a:r>
              <a:rPr lang="pl-PL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funkcyjną</a:t>
            </a:r>
            <a:r>
              <a:rPr lang="pl-PL" dirty="0"/>
              <a:t> – od ok. XII do początków XX w. Opiera się na dwóch skalach: durowej i molowej. Na wszystkich stopniach tych </a:t>
            </a:r>
            <a:r>
              <a:rPr lang="pl-PL" dirty="0" err="1"/>
              <a:t>skal</a:t>
            </a:r>
            <a:r>
              <a:rPr lang="pl-PL" dirty="0"/>
              <a:t> budowane są akordy. Akordy główne to </a:t>
            </a:r>
            <a:r>
              <a:rPr lang="pl-PL" dirty="0">
                <a:hlinkClick r:id="rId3" tooltip="Tonika"/>
              </a:rPr>
              <a:t>tonika</a:t>
            </a:r>
            <a:r>
              <a:rPr lang="pl-PL" dirty="0"/>
              <a:t>, </a:t>
            </a:r>
            <a:r>
              <a:rPr lang="pl-PL" dirty="0">
                <a:hlinkClick r:id="rId4" tooltip="Subdominanta"/>
              </a:rPr>
              <a:t>subdominanta</a:t>
            </a:r>
            <a:r>
              <a:rPr lang="pl-PL" dirty="0"/>
              <a:t> i </a:t>
            </a:r>
            <a:r>
              <a:rPr lang="pl-PL" dirty="0">
                <a:hlinkClick r:id="rId5" tooltip="Dominanta (muzyka)"/>
              </a:rPr>
              <a:t>dominanta</a:t>
            </a:r>
            <a:r>
              <a:rPr lang="pl-PL" dirty="0"/>
              <a:t>. Pozostałe zwane są </a:t>
            </a:r>
            <a:r>
              <a:rPr lang="pl-PL" dirty="0">
                <a:hlinkClick r:id="rId6" tooltip="Akord"/>
              </a:rPr>
              <a:t>akordami</a:t>
            </a:r>
            <a:r>
              <a:rPr lang="pl-PL" dirty="0"/>
              <a:t> pobocznymi. Między akordami istnieją ściśle określone stosunki, spełniające również funkcje kumulowania napięć;</a:t>
            </a:r>
          </a:p>
          <a:p>
            <a:r>
              <a:rPr lang="pl-PL" dirty="0"/>
              <a:t>- </a:t>
            </a:r>
            <a:r>
              <a:rPr lang="pl-PL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sonorystyczn</a:t>
            </a:r>
            <a:r>
              <a:rPr lang="pl-PL" dirty="0"/>
              <a:t>ą – XX w. Wszystkie współbrzmienia i akordy wykorzystywane są na równych prawach i traktowane jak plamy dźwiękowe. Wzajemne ich stosunki ulegają zupełnemu rozluźnieniu. Dominują </a:t>
            </a:r>
            <a:r>
              <a:rPr lang="pl-PL" dirty="0">
                <a:hlinkClick r:id="rId7" tooltip="Dysonans"/>
              </a:rPr>
              <a:t>dysonanse</a:t>
            </a:r>
            <a:r>
              <a:rPr lang="pl-PL" dirty="0"/>
              <a:t> i </a:t>
            </a:r>
            <a:r>
              <a:rPr lang="pl-PL" dirty="0">
                <a:hlinkClick r:id="rId8" tooltip="Klaster (muzyka)"/>
              </a:rPr>
              <a:t>klastery</a:t>
            </a:r>
            <a:r>
              <a:rPr lang="pl-PL" dirty="0"/>
              <a:t>.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Lekcja 11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952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pl-PL" b="1" dirty="0">
                <a:hlinkClick r:id="rId2" tooltip="Dynamika (muzyka)"/>
              </a:rPr>
              <a:t>Dynamika</a:t>
            </a:r>
            <a:r>
              <a:rPr lang="pl-PL" dirty="0"/>
              <a:t> to element regulujący natężenie (głośność) dźwięku, które mierzy się w decybelach (decybel - jednostka natężenia dźwięku). Na oznaczenie dynamiki stosujemy słowne określenia w języku włoskim, wyznaczają one tzw. dynamikę względną odczuwaną indywidualnie</a:t>
            </a:r>
            <a:r>
              <a:rPr lang="pl-PL" dirty="0" smtClean="0"/>
              <a:t>.</a:t>
            </a:r>
          </a:p>
          <a:p>
            <a:pPr marL="109728" indent="0">
              <a:buNone/>
            </a:pPr>
            <a:endParaRPr lang="pl-PL" dirty="0"/>
          </a:p>
          <a:p>
            <a:pPr marL="109728" indent="0">
              <a:buNone/>
            </a:pPr>
            <a:r>
              <a:rPr lang="pl-PL" dirty="0"/>
              <a:t>Oznaczenia dynamiczne to skróty od włoskich słów, np. p (piano – cicho), f (forte – głośno). Stopniowe zmiany głośności określamy słowami crescendo, gdy głośniej i decrescendo (lub diminuendo) gdy ciszej. Działanie dynamiki w utworze wpływa na oddanie nastroju i podkreślenie kontrastów. </a:t>
            </a:r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Lekcja 11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7397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09728" indent="0">
              <a:buNone/>
            </a:pPr>
            <a:r>
              <a:rPr lang="pl-PL" b="1" dirty="0">
                <a:hlinkClick r:id="rId2" tooltip="Tempo (muzyka)"/>
              </a:rPr>
              <a:t>Agogika</a:t>
            </a:r>
            <a:r>
              <a:rPr lang="pl-PL" dirty="0">
                <a:hlinkClick r:id="rId2" tooltip="Tempo (muzyka)"/>
              </a:rPr>
              <a:t> (tempo)</a:t>
            </a:r>
            <a:r>
              <a:rPr lang="pl-PL" dirty="0"/>
              <a:t> – element muzyczny określający szybkość z jaką ma być wykonany utwór. Tempo można wyrażać na 3 sposoby:</a:t>
            </a:r>
          </a:p>
          <a:p>
            <a:pPr marL="109728" indent="0">
              <a:buNone/>
            </a:pPr>
            <a:r>
              <a:rPr lang="pl-PL" dirty="0"/>
              <a:t>1. Za pomocą </a:t>
            </a:r>
            <a:r>
              <a:rPr lang="pl-PL" dirty="0">
                <a:hlinkClick r:id="rId3" tooltip="Metronom"/>
              </a:rPr>
              <a:t>metronomu</a:t>
            </a:r>
            <a:r>
              <a:rPr lang="pl-PL" dirty="0"/>
              <a:t>,</a:t>
            </a:r>
          </a:p>
          <a:p>
            <a:pPr marL="109728" indent="0">
              <a:buNone/>
            </a:pPr>
            <a:r>
              <a:rPr lang="pl-PL" dirty="0" smtClean="0"/>
              <a:t>2. </a:t>
            </a:r>
            <a:r>
              <a:rPr lang="pl-PL" dirty="0"/>
              <a:t>Za pomocą słownych określeń włoskich:</a:t>
            </a:r>
          </a:p>
          <a:p>
            <a:r>
              <a:rPr lang="pl-PL" dirty="0"/>
              <a:t>- </a:t>
            </a:r>
            <a:r>
              <a:rPr lang="pl-PL" dirty="0">
                <a:hlinkClick r:id="rId4" tooltip="Largo (muzyka)"/>
              </a:rPr>
              <a:t>largo</a:t>
            </a:r>
            <a:r>
              <a:rPr lang="pl-PL" dirty="0"/>
              <a:t> – bardzo wolno</a:t>
            </a:r>
          </a:p>
          <a:p>
            <a:r>
              <a:rPr lang="pl-PL" dirty="0"/>
              <a:t>- </a:t>
            </a:r>
            <a:r>
              <a:rPr lang="pl-PL" dirty="0">
                <a:hlinkClick r:id="rId5" tooltip="Adagio (muzyka)"/>
              </a:rPr>
              <a:t>adagio</a:t>
            </a:r>
            <a:r>
              <a:rPr lang="pl-PL" dirty="0"/>
              <a:t> – powoli</a:t>
            </a:r>
          </a:p>
          <a:p>
            <a:r>
              <a:rPr lang="pl-PL" dirty="0"/>
              <a:t>- </a:t>
            </a:r>
            <a:r>
              <a:rPr lang="pl-PL" dirty="0">
                <a:hlinkClick r:id="rId2" tooltip="Tempo (muzyka)"/>
              </a:rPr>
              <a:t>andante</a:t>
            </a:r>
            <a:r>
              <a:rPr lang="pl-PL" dirty="0"/>
              <a:t> – wolno</a:t>
            </a:r>
          </a:p>
          <a:p>
            <a:r>
              <a:rPr lang="pl-PL" dirty="0"/>
              <a:t>- moderato – umiarkowanie</a:t>
            </a:r>
          </a:p>
          <a:p>
            <a:r>
              <a:rPr lang="pl-PL" dirty="0"/>
              <a:t>- allegretto – szybciej niż moderato</a:t>
            </a:r>
          </a:p>
          <a:p>
            <a:r>
              <a:rPr lang="pl-PL" dirty="0"/>
              <a:t>- </a:t>
            </a:r>
            <a:r>
              <a:rPr lang="pl-PL" dirty="0">
                <a:hlinkClick r:id="rId6" tooltip="Allegro (muzyka)"/>
              </a:rPr>
              <a:t>allegro</a:t>
            </a:r>
            <a:r>
              <a:rPr lang="pl-PL" dirty="0"/>
              <a:t> – szybko</a:t>
            </a:r>
          </a:p>
          <a:p>
            <a:r>
              <a:rPr lang="pl-PL" dirty="0"/>
              <a:t>- presto – bardzo szybko</a:t>
            </a:r>
          </a:p>
          <a:p>
            <a:r>
              <a:rPr lang="pl-PL" dirty="0"/>
              <a:t>- </a:t>
            </a:r>
            <a:r>
              <a:rPr lang="pl-PL" dirty="0" err="1"/>
              <a:t>prestissimo</a:t>
            </a:r>
            <a:r>
              <a:rPr lang="pl-PL" dirty="0"/>
              <a:t> – jak najszybciej</a:t>
            </a:r>
          </a:p>
          <a:p>
            <a:pPr marL="109728" indent="0">
              <a:buNone/>
            </a:pPr>
            <a:r>
              <a:rPr lang="pl-PL" dirty="0"/>
              <a:t>3. przez określenie, jak długo ma trwać cały utwór.</a:t>
            </a:r>
          </a:p>
          <a:p>
            <a:pPr marL="109728" indent="0">
              <a:buNone/>
            </a:pPr>
            <a:r>
              <a:rPr lang="pl-PL" dirty="0" smtClean="0"/>
              <a:t>Pierwszy i </a:t>
            </a:r>
            <a:r>
              <a:rPr lang="pl-PL" dirty="0"/>
              <a:t>trzeci sposób wyznaczają tempo bezwzględnie, drugi sposób każdy odczuwa indywidualnie.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Lekcja 11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2495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35</TotalTime>
  <Words>192</Words>
  <Application>Microsoft Office PowerPoint</Application>
  <PresentationFormat>Pokaz na ekranie (4:3)</PresentationFormat>
  <Paragraphs>101</Paragraphs>
  <Slides>12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Hol</vt:lpstr>
      <vt:lpstr>Lekcja 11 Temat: Elementy muzyki</vt:lpstr>
      <vt:lpstr>Lekcja 11</vt:lpstr>
      <vt:lpstr>Lekcja 11</vt:lpstr>
      <vt:lpstr>Lekcja 11</vt:lpstr>
      <vt:lpstr>Lekcja 11</vt:lpstr>
      <vt:lpstr>Lekcja 11</vt:lpstr>
      <vt:lpstr>Lekcja 11</vt:lpstr>
      <vt:lpstr>Lekcja 11</vt:lpstr>
      <vt:lpstr>Lekcja 11</vt:lpstr>
      <vt:lpstr>Lekcja 11</vt:lpstr>
      <vt:lpstr>Lekcja 11</vt:lpstr>
      <vt:lpstr>Lekcja 11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Lekcja 11 Temat: Elementy muzyki</dc:title>
  <dc:creator>lap3</dc:creator>
  <cp:lastModifiedBy>lap3</cp:lastModifiedBy>
  <cp:revision>4</cp:revision>
  <dcterms:created xsi:type="dcterms:W3CDTF">2017-11-28T19:09:24Z</dcterms:created>
  <dcterms:modified xsi:type="dcterms:W3CDTF">2017-11-28T19:44:58Z</dcterms:modified>
</cp:coreProperties>
</file>