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3" r:id="rId9"/>
    <p:sldId id="262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810A-D5E2-4473-91E8-F9FDC5D322EE}" type="datetimeFigureOut">
              <a:rPr lang="pl-PL" smtClean="0"/>
              <a:pPr/>
              <a:t>2018-03-07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58A3-B24E-4C54-AE50-BF88BAB1B4B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810A-D5E2-4473-91E8-F9FDC5D322EE}" type="datetimeFigureOut">
              <a:rPr lang="pl-PL" smtClean="0"/>
              <a:pPr/>
              <a:t>2018-03-07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58A3-B24E-4C54-AE50-BF88BAB1B4B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810A-D5E2-4473-91E8-F9FDC5D322EE}" type="datetimeFigureOut">
              <a:rPr lang="pl-PL" smtClean="0"/>
              <a:pPr/>
              <a:t>2018-03-07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58A3-B24E-4C54-AE50-BF88BAB1B4B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810A-D5E2-4473-91E8-F9FDC5D322EE}" type="datetimeFigureOut">
              <a:rPr lang="pl-PL" smtClean="0"/>
              <a:pPr/>
              <a:t>2018-03-07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58A3-B24E-4C54-AE50-BF88BAB1B4B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810A-D5E2-4473-91E8-F9FDC5D322EE}" type="datetimeFigureOut">
              <a:rPr lang="pl-PL" smtClean="0"/>
              <a:pPr/>
              <a:t>2018-03-07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58A3-B24E-4C54-AE50-BF88BAB1B4B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810A-D5E2-4473-91E8-F9FDC5D322EE}" type="datetimeFigureOut">
              <a:rPr lang="pl-PL" smtClean="0"/>
              <a:pPr/>
              <a:t>2018-03-07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58A3-B24E-4C54-AE50-BF88BAB1B4B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810A-D5E2-4473-91E8-F9FDC5D322EE}" type="datetimeFigureOut">
              <a:rPr lang="pl-PL" smtClean="0"/>
              <a:pPr/>
              <a:t>2018-03-07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58A3-B24E-4C54-AE50-BF88BAB1B4B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810A-D5E2-4473-91E8-F9FDC5D322EE}" type="datetimeFigureOut">
              <a:rPr lang="pl-PL" smtClean="0"/>
              <a:pPr/>
              <a:t>2018-03-07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58A3-B24E-4C54-AE50-BF88BAB1B4B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810A-D5E2-4473-91E8-F9FDC5D322EE}" type="datetimeFigureOut">
              <a:rPr lang="pl-PL" smtClean="0"/>
              <a:pPr/>
              <a:t>2018-03-07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58A3-B24E-4C54-AE50-BF88BAB1B4B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810A-D5E2-4473-91E8-F9FDC5D322EE}" type="datetimeFigureOut">
              <a:rPr lang="pl-PL" smtClean="0"/>
              <a:pPr/>
              <a:t>2018-03-07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A758A3-B24E-4C54-AE50-BF88BAB1B4B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810A-D5E2-4473-91E8-F9FDC5D322EE}" type="datetimeFigureOut">
              <a:rPr lang="pl-PL" smtClean="0"/>
              <a:pPr/>
              <a:t>2018-03-07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58A3-B24E-4C54-AE50-BF88BAB1B4B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795810A-D5E2-4473-91E8-F9FDC5D322EE}" type="datetimeFigureOut">
              <a:rPr lang="pl-PL" smtClean="0"/>
              <a:pPr/>
              <a:t>2018-03-07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D5A758A3-B24E-4C54-AE50-BF88BAB1B4BE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Drugie śniadanie warunkiem dobrego myślenia i uczenia się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79912" y="3501008"/>
            <a:ext cx="5212384" cy="2930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596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>
                <a:latin typeface="Arial" pitchFamily="34" charset="0"/>
                <a:cs typeface="Arial" pitchFamily="34" charset="0"/>
              </a:rPr>
              <a:t>Dlaczego warto jeść drugie śniadanie?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584" y="1124744"/>
            <a:ext cx="7520940" cy="3579849"/>
          </a:xfrm>
        </p:spPr>
        <p:txBody>
          <a:bodyPr>
            <a:normAutofit/>
          </a:bodyPr>
          <a:lstStyle/>
          <a:p>
            <a:pPr marL="0" algn="just"/>
            <a:r>
              <a:rPr lang="pl-PL" sz="2000" dirty="0">
                <a:latin typeface="Arial" pitchFamily="34" charset="0"/>
                <a:cs typeface="Arial" pitchFamily="34" charset="0"/>
              </a:rPr>
              <a:t>Stanowi ono drugi najważniejszy posiłek w ciągu dnia. Niezwykle ważne jest, aby jeszcze na początku rozpoczynającego się dnia, w trakcie jednej z pierwszych przerw w pracy lub nauce, dostarczyć organizmowi odpowiedniej porcji energii. „Bardzo często bagatelizujemy ten posiłek i zapominamy o tym, że nie znajdując na niego czasu wpływamy nie tylko na znaczne obniżenie możliwości naszego organizmu, ale także na tworzenie się złych nawyków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żywieniowych.</a:t>
            </a:r>
            <a:endParaRPr lang="pl-PL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60032" y="3717032"/>
            <a:ext cx="3664446" cy="2131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04736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16632"/>
            <a:ext cx="8363272" cy="67413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3300" i="1" dirty="0" smtClean="0"/>
              <a:t>P</a:t>
            </a:r>
            <a:r>
              <a:rPr lang="pl-PL" sz="3300" b="1" i="1" dirty="0" smtClean="0"/>
              <a:t>amiętaj</a:t>
            </a:r>
          </a:p>
          <a:p>
            <a:pPr marL="0" indent="0">
              <a:buNone/>
            </a:pPr>
            <a:endParaRPr lang="pl-PL" sz="1100" dirty="0"/>
          </a:p>
          <a:p>
            <a:pPr algn="just"/>
            <a:r>
              <a:rPr lang="pl-PL" sz="20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drugie 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śniadanie to wbrew pozorom drugi, co do ważności posiłek w ciągu dnia, pomaga ono w dostarczeniu organizmowi odpowiedniej porcji energii. Bagatelizowanie jego znaczenia wpływa na znaczne obniżenie możliwości Twojego organizmu oraz na tworzenie się złych nawyków żywieniowych.</a:t>
            </a:r>
          </a:p>
          <a:p>
            <a:pPr algn="just"/>
            <a:endParaRPr lang="pl-PL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l-PL" sz="2000" dirty="0" smtClean="0">
                <a:latin typeface="Arial" pitchFamily="34" charset="0"/>
                <a:cs typeface="Arial" pitchFamily="34" charset="0"/>
              </a:rPr>
              <a:t>- poranne 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posiłki są niezwykle istotne z punktu widzenia prawidłowego metabolizmu, ponieważ nasz organizm potrzebuje rano znacznie więcej energii do działania. Jej brak, a szczególnie niedostateczna ilość węglowodanów, w znaczny sposób obniża sprawność pracy umysłowej.</a:t>
            </a:r>
          </a:p>
          <a:p>
            <a:pPr algn="just"/>
            <a:endParaRPr lang="pl-PL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l-PL" sz="2000" dirty="0" smtClean="0">
                <a:latin typeface="Arial" pitchFamily="34" charset="0"/>
                <a:cs typeface="Arial" pitchFamily="34" charset="0"/>
              </a:rPr>
              <a:t>- brak 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energii i towarzyszący nam w ciągu pierwszej połowy dnia głód sprawi, że w porze lunchu zjemy zbyt dużo i trudno nam będzie wrócić do pracy.</a:t>
            </a:r>
          </a:p>
          <a:p>
            <a:pPr algn="just"/>
            <a:endParaRPr lang="pl-PL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xmlns="" val="1117374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124744"/>
            <a:ext cx="8069520" cy="506467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l-PL" sz="2400" dirty="0" smtClean="0">
                <a:latin typeface="Arial" pitchFamily="34" charset="0"/>
                <a:cs typeface="Arial" pitchFamily="34" charset="0"/>
              </a:rPr>
              <a:t>- nasz organizm nie potrafi kumulować niektórych składników odżywczych i witamin, jest więc niezwykle istotnym sukcesywne dostarczanie posiłków w ciągu dnia – najlepiej aby było ich około pięciu, a jednym z nich było właśnie drugie śniadanie.</a:t>
            </a:r>
          </a:p>
          <a:p>
            <a:pPr algn="just"/>
            <a:endParaRPr lang="pl-PL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l-PL" sz="2400" dirty="0" smtClean="0">
                <a:latin typeface="Arial" pitchFamily="34" charset="0"/>
                <a:cs typeface="Arial" pitchFamily="34" charset="0"/>
              </a:rPr>
              <a:t>- śniadanie jest istotne także dla osób pracujących umysłowo – odpowiednio skomponowany posiłek powinien zawierać witaminy z grupy B oraz magnez i wapń, które poprawiają przewodnictwo impulsów nerwowych, pomagając tym samym w szybszym myśleniu.</a:t>
            </a:r>
          </a:p>
          <a:p>
            <a:pPr algn="just"/>
            <a:endParaRPr lang="pl-PL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l-PL" sz="2400" dirty="0" smtClean="0">
                <a:latin typeface="Arial" pitchFamily="34" charset="0"/>
                <a:cs typeface="Arial" pitchFamily="34" charset="0"/>
              </a:rPr>
              <a:t>- drugie śniadanie jest też niezwykle ważne dla dzieci, w szczególności zaś uczniów. Codzienna nauka potęguje zapotrzebowanie na energię, które i tak jest już duże w przypadku wciąż rozwijającego się organizmu dziecka. Przygotowanie dziecku drugiego śniadania do szkoły sprawi, że będzie ono miało więcej energii do nauki i łatwiej osiągnie lepsze wyniki w szkole.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520940" cy="720080"/>
          </a:xfrm>
        </p:spPr>
        <p:txBody>
          <a:bodyPr>
            <a:normAutofit fontScale="90000"/>
          </a:bodyPr>
          <a:lstStyle/>
          <a:p>
            <a:r>
              <a:rPr lang="pl-PL" sz="27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700" b="1" dirty="0" smtClean="0">
                <a:latin typeface="Arial" pitchFamily="34" charset="0"/>
                <a:cs typeface="Arial" pitchFamily="34" charset="0"/>
              </a:rPr>
            </a:br>
            <a:r>
              <a:rPr lang="pl-PL" sz="27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700" b="1" dirty="0" smtClean="0">
                <a:latin typeface="Arial" pitchFamily="34" charset="0"/>
                <a:cs typeface="Arial" pitchFamily="34" charset="0"/>
              </a:rPr>
            </a:br>
            <a:r>
              <a:rPr lang="pl-PL" sz="2700" b="1" dirty="0" smtClean="0">
                <a:latin typeface="Arial" pitchFamily="34" charset="0"/>
                <a:cs typeface="Arial" pitchFamily="34" charset="0"/>
              </a:rPr>
              <a:t>Dlaczego </a:t>
            </a:r>
            <a:r>
              <a:rPr lang="pl-PL" sz="2700" b="1" dirty="0">
                <a:latin typeface="Arial" pitchFamily="34" charset="0"/>
                <a:cs typeface="Arial" pitchFamily="34" charset="0"/>
              </a:rPr>
              <a:t>dziecko musi jeść drugie śniadanie?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196752"/>
            <a:ext cx="8445624" cy="554461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pl-PL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l-PL" sz="2000" dirty="0" smtClean="0">
                <a:latin typeface="Arial" pitchFamily="34" charset="0"/>
                <a:cs typeface="Arial" pitchFamily="34" charset="0"/>
              </a:rPr>
              <a:t>Drugie 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śniadanie daje dziecku </a:t>
            </a:r>
            <a:r>
              <a:rPr lang="pl-PL" sz="2000" dirty="0" err="1">
                <a:latin typeface="Arial" pitchFamily="34" charset="0"/>
                <a:cs typeface="Arial" pitchFamily="34" charset="0"/>
              </a:rPr>
              <a:t>siłę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 do nauki i dobrze wpływa na koncentrację. Co </a:t>
            </a:r>
            <a:r>
              <a:rPr lang="pl-PL" sz="2000" dirty="0" err="1">
                <a:latin typeface="Arial" pitchFamily="34" charset="0"/>
                <a:cs typeface="Arial" pitchFamily="34" charset="0"/>
              </a:rPr>
              <a:t>może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000" dirty="0" err="1">
                <a:latin typeface="Arial" pitchFamily="34" charset="0"/>
                <a:cs typeface="Arial" pitchFamily="34" charset="0"/>
              </a:rPr>
              <a:t>się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stać, </a:t>
            </a:r>
            <a:r>
              <a:rPr lang="pl-PL" sz="2000" dirty="0" err="1">
                <a:latin typeface="Arial" pitchFamily="34" charset="0"/>
                <a:cs typeface="Arial" pitchFamily="34" charset="0"/>
              </a:rPr>
              <a:t>jeśli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 go zabraknie?</a:t>
            </a:r>
          </a:p>
          <a:p>
            <a:pPr marL="0" indent="0" algn="just">
              <a:buNone/>
            </a:pPr>
            <a:r>
              <a:rPr lang="pl-PL" sz="2000" dirty="0" err="1">
                <a:latin typeface="Arial" pitchFamily="34" charset="0"/>
                <a:cs typeface="Arial" pitchFamily="34" charset="0"/>
              </a:rPr>
              <a:t>Trudności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 z </a:t>
            </a:r>
            <a:r>
              <a:rPr lang="pl-PL" sz="2000" dirty="0" err="1">
                <a:latin typeface="Arial" pitchFamily="34" charset="0"/>
                <a:cs typeface="Arial" pitchFamily="34" charset="0"/>
              </a:rPr>
              <a:t>koncentracja</a:t>
            </a:r>
            <a:r>
              <a:rPr lang="pl-PL" sz="2000" dirty="0" err="1" smtClean="0">
                <a:latin typeface="Arial" pitchFamily="34" charset="0"/>
                <a:cs typeface="Arial" pitchFamily="34" charset="0"/>
              </a:rPr>
              <a:t>̨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 i </a:t>
            </a:r>
            <a:r>
              <a:rPr lang="pl-PL" sz="2000" dirty="0" err="1">
                <a:latin typeface="Arial" pitchFamily="34" charset="0"/>
                <a:cs typeface="Arial" pitchFamily="34" charset="0"/>
              </a:rPr>
              <a:t>pamię</a:t>
            </a:r>
            <a:r>
              <a:rPr lang="pl-PL" sz="2000" dirty="0" err="1" smtClean="0">
                <a:latin typeface="Arial" pitchFamily="34" charset="0"/>
                <a:cs typeface="Arial" pitchFamily="34" charset="0"/>
              </a:rPr>
              <a:t>cia.̨</a:t>
            </a:r>
            <a:endParaRPr lang="pl-PL" sz="2000" dirty="0">
              <a:latin typeface="Arial" pitchFamily="34" charset="0"/>
              <a:cs typeface="Arial" pitchFamily="34" charset="0"/>
            </a:endParaRPr>
          </a:p>
          <a:p>
            <a:pPr marL="0" algn="just"/>
            <a:r>
              <a:rPr lang="pl-PL" sz="2000" b="1" dirty="0">
                <a:latin typeface="Arial" pitchFamily="34" charset="0"/>
                <a:cs typeface="Arial" pitchFamily="34" charset="0"/>
              </a:rPr>
              <a:t>Mózg </a:t>
            </a:r>
            <a:r>
              <a:rPr lang="pl-PL" sz="2000" b="1" dirty="0" err="1">
                <a:latin typeface="Arial" pitchFamily="34" charset="0"/>
                <a:cs typeface="Arial" pitchFamily="34" charset="0"/>
              </a:rPr>
              <a:t>będzie</a:t>
            </a:r>
            <a:r>
              <a:rPr lang="pl-PL" sz="2000" b="1" dirty="0">
                <a:latin typeface="Arial" pitchFamily="34" charset="0"/>
                <a:cs typeface="Arial" pitchFamily="34" charset="0"/>
              </a:rPr>
              <a:t> dobrze pracował tylko wtedy, gdy zapewnimy mu stały dopływ energii. Najlepszym jej </a:t>
            </a:r>
            <a:r>
              <a:rPr lang="pl-PL" sz="2000" b="1" dirty="0" err="1">
                <a:latin typeface="Arial" pitchFamily="34" charset="0"/>
                <a:cs typeface="Arial" pitchFamily="34" charset="0"/>
              </a:rPr>
              <a:t>źródłem</a:t>
            </a:r>
            <a:r>
              <a:rPr lang="pl-PL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000" b="1" dirty="0" err="1">
                <a:latin typeface="Arial" pitchFamily="34" charset="0"/>
                <a:cs typeface="Arial" pitchFamily="34" charset="0"/>
              </a:rPr>
              <a:t>sa</a:t>
            </a:r>
            <a:r>
              <a:rPr lang="pl-PL" sz="2000" b="1" dirty="0">
                <a:latin typeface="Arial" pitchFamily="34" charset="0"/>
                <a:cs typeface="Arial" pitchFamily="34" charset="0"/>
              </a:rPr>
              <a:t>̨ </a:t>
            </a:r>
            <a:r>
              <a:rPr lang="pl-PL" sz="2000" b="1" dirty="0" err="1">
                <a:latin typeface="Arial" pitchFamily="34" charset="0"/>
                <a:cs typeface="Arial" pitchFamily="34" charset="0"/>
              </a:rPr>
              <a:t>węglowodany</a:t>
            </a:r>
            <a:r>
              <a:rPr lang="pl-PL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000" b="1" dirty="0" err="1">
                <a:latin typeface="Arial" pitchFamily="34" charset="0"/>
                <a:cs typeface="Arial" pitchFamily="34" charset="0"/>
              </a:rPr>
              <a:t>złożone</a:t>
            </a:r>
            <a:r>
              <a:rPr lang="pl-PL" sz="2000" b="1" dirty="0">
                <a:latin typeface="Arial" pitchFamily="34" charset="0"/>
                <a:cs typeface="Arial" pitchFamily="34" charset="0"/>
              </a:rPr>
              <a:t> (pieczywo pełno ziarniste, </a:t>
            </a:r>
            <a:r>
              <a:rPr lang="pl-PL" sz="2000" b="1" dirty="0" err="1">
                <a:latin typeface="Arial" pitchFamily="34" charset="0"/>
                <a:cs typeface="Arial" pitchFamily="34" charset="0"/>
              </a:rPr>
              <a:t>muesli</a:t>
            </a:r>
            <a:r>
              <a:rPr lang="pl-PL" sz="2000" b="1" dirty="0">
                <a:latin typeface="Arial" pitchFamily="34" charset="0"/>
                <a:cs typeface="Arial" pitchFamily="34" charset="0"/>
              </a:rPr>
              <a:t>). </a:t>
            </a:r>
            <a:r>
              <a:rPr lang="pl-PL" sz="2000" dirty="0" err="1">
                <a:latin typeface="Arial" pitchFamily="34" charset="0"/>
                <a:cs typeface="Arial" pitchFamily="34" charset="0"/>
              </a:rPr>
              <a:t>Duży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 wpływ na </a:t>
            </a:r>
            <a:r>
              <a:rPr lang="pl-PL" sz="2000" dirty="0" err="1">
                <a:latin typeface="Arial" pitchFamily="34" charset="0"/>
                <a:cs typeface="Arial" pitchFamily="34" charset="0"/>
              </a:rPr>
              <a:t>poprawe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̨ </a:t>
            </a:r>
            <a:r>
              <a:rPr lang="pl-PL" sz="2000" dirty="0" err="1">
                <a:latin typeface="Arial" pitchFamily="34" charset="0"/>
                <a:cs typeface="Arial" pitchFamily="34" charset="0"/>
              </a:rPr>
              <a:t>pamięci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 ma </a:t>
            </a:r>
            <a:r>
              <a:rPr lang="pl-PL" sz="2000" dirty="0" err="1">
                <a:latin typeface="Arial" pitchFamily="34" charset="0"/>
                <a:cs typeface="Arial" pitchFamily="34" charset="0"/>
              </a:rPr>
              <a:t>równiez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̇ </a:t>
            </a:r>
            <a:r>
              <a:rPr lang="pl-PL" sz="2000" dirty="0" err="1">
                <a:latin typeface="Arial" pitchFamily="34" charset="0"/>
                <a:cs typeface="Arial" pitchFamily="34" charset="0"/>
              </a:rPr>
              <a:t>żelazo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 (orzechy), które uczestniczy w transporcie tlenu do mózgu, a dotleniony działa sprawniej. Problemy </a:t>
            </a:r>
            <a:r>
              <a:rPr lang="pl-PL" sz="2000" dirty="0" err="1">
                <a:latin typeface="Arial" pitchFamily="34" charset="0"/>
                <a:cs typeface="Arial" pitchFamily="34" charset="0"/>
              </a:rPr>
              <a:t>mogą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000" dirty="0" err="1" smtClean="0">
                <a:latin typeface="Arial" pitchFamily="34" charset="0"/>
                <a:cs typeface="Arial" pitchFamily="34" charset="0"/>
              </a:rPr>
              <a:t>być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też wynikiem odwodnienia, dlatego dziecko powinno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mieć 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w szkolnym plecaku </a:t>
            </a:r>
            <a:r>
              <a:rPr lang="pl-PL" sz="2000" dirty="0" err="1">
                <a:latin typeface="Arial" pitchFamily="34" charset="0"/>
                <a:cs typeface="Arial" pitchFamily="34" charset="0"/>
              </a:rPr>
              <a:t>wodę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 mineralną lub sok.</a:t>
            </a:r>
          </a:p>
          <a:p>
            <a:pPr marL="0" indent="0"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xmlns="" val="2603083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412105"/>
            <a:ext cx="8363272" cy="5721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>
                <a:latin typeface="Arial" pitchFamily="34" charset="0"/>
                <a:cs typeface="Arial" pitchFamily="34" charset="0"/>
              </a:rPr>
              <a:t>Zmęczenie i rozdrażnienie</a:t>
            </a:r>
          </a:p>
          <a:p>
            <a:r>
              <a:rPr lang="pl-PL" sz="2000" dirty="0">
                <a:latin typeface="Arial" pitchFamily="34" charset="0"/>
                <a:cs typeface="Arial" pitchFamily="34" charset="0"/>
              </a:rPr>
              <a:t>To efekt spadku poziomu cukru we krwi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pl-PL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Zapobiegnie temu zdrowa </a:t>
            </a:r>
            <a:r>
              <a:rPr lang="pl-PL" sz="2000" dirty="0" err="1">
                <a:latin typeface="Arial" pitchFamily="34" charset="0"/>
                <a:cs typeface="Arial" pitchFamily="34" charset="0"/>
              </a:rPr>
              <a:t>przekąska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 w </a:t>
            </a:r>
            <a:endParaRPr lang="pl-PL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pl-PL" sz="2000" dirty="0" smtClean="0">
                <a:latin typeface="Arial" pitchFamily="34" charset="0"/>
                <a:cs typeface="Arial" pitchFamily="34" charset="0"/>
              </a:rPr>
              <a:t>postaci 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owoców (jabłka, gruszki) czy </a:t>
            </a:r>
            <a:r>
              <a:rPr lang="pl-PL" sz="2000" dirty="0" err="1" smtClean="0">
                <a:latin typeface="Arial" pitchFamily="34" charset="0"/>
                <a:cs typeface="Arial" pitchFamily="34" charset="0"/>
              </a:rPr>
              <a:t>garść</a:t>
            </a:r>
            <a:endParaRPr lang="pl-PL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pl-PL" sz="2000" dirty="0" smtClean="0">
                <a:latin typeface="Arial" pitchFamily="34" charset="0"/>
                <a:cs typeface="Arial" pitchFamily="34" charset="0"/>
              </a:rPr>
              <a:t>orzechów 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i migdałów, ale nie słodki batonik </a:t>
            </a:r>
            <a:endParaRPr lang="pl-PL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pl-PL" sz="2000" dirty="0" smtClean="0">
                <a:latin typeface="Arial" pitchFamily="34" charset="0"/>
                <a:cs typeface="Arial" pitchFamily="34" charset="0"/>
              </a:rPr>
              <a:t>czy </a:t>
            </a:r>
            <a:r>
              <a:rPr lang="pl-PL" sz="2000" dirty="0" err="1">
                <a:latin typeface="Arial" pitchFamily="34" charset="0"/>
                <a:cs typeface="Arial" pitchFamily="34" charset="0"/>
              </a:rPr>
              <a:t>pączek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Słodycze </a:t>
            </a:r>
            <a:r>
              <a:rPr lang="pl-PL" sz="2000" b="1" dirty="0" err="1">
                <a:latin typeface="Arial" pitchFamily="34" charset="0"/>
                <a:cs typeface="Arial" pitchFamily="34" charset="0"/>
              </a:rPr>
              <a:t>spowodują</a:t>
            </a:r>
            <a:r>
              <a:rPr lang="pl-PL" sz="2000" b="1" dirty="0">
                <a:latin typeface="Arial" pitchFamily="34" charset="0"/>
                <a:cs typeface="Arial" pitchFamily="34" charset="0"/>
              </a:rPr>
              <a:t> gwałtowny </a:t>
            </a:r>
            <a:endParaRPr lang="pl-PL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l-PL" sz="2000" b="1" dirty="0" smtClean="0">
                <a:latin typeface="Arial" pitchFamily="34" charset="0"/>
                <a:cs typeface="Arial" pitchFamily="34" charset="0"/>
              </a:rPr>
              <a:t>skok </a:t>
            </a:r>
            <a:r>
              <a:rPr lang="pl-PL" sz="2000" b="1" dirty="0">
                <a:latin typeface="Arial" pitchFamily="34" charset="0"/>
                <a:cs typeface="Arial" pitchFamily="34" charset="0"/>
              </a:rPr>
              <a:t>glukozy i szybki jej spadek, a tym samym powrót </a:t>
            </a:r>
            <a:r>
              <a:rPr lang="pl-PL" sz="2000" b="1" dirty="0" err="1">
                <a:latin typeface="Arial" pitchFamily="34" charset="0"/>
                <a:cs typeface="Arial" pitchFamily="34" charset="0"/>
              </a:rPr>
              <a:t>zmęczenia</a:t>
            </a:r>
            <a:r>
              <a:rPr lang="pl-PL" sz="2000" b="1" dirty="0">
                <a:latin typeface="Arial" pitchFamily="34" charset="0"/>
                <a:cs typeface="Arial" pitchFamily="34" charset="0"/>
              </a:rPr>
              <a:t> i apatii</a:t>
            </a: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pl-PL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l-PL" sz="2000" b="1" dirty="0">
                <a:latin typeface="Arial" pitchFamily="34" charset="0"/>
                <a:cs typeface="Arial" pitchFamily="34" charset="0"/>
              </a:rPr>
              <a:t>Problemy z nadwagą</a:t>
            </a:r>
          </a:p>
          <a:p>
            <a:pPr marL="0"/>
            <a:r>
              <a:rPr lang="pl-PL" sz="2000" b="1" dirty="0">
                <a:latin typeface="Arial" pitchFamily="34" charset="0"/>
                <a:cs typeface="Arial" pitchFamily="34" charset="0"/>
              </a:rPr>
              <a:t>Dziecko, aby </a:t>
            </a: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zaspokoić głód</a:t>
            </a:r>
            <a:r>
              <a:rPr lang="pl-PL" sz="2000" b="1" dirty="0">
                <a:latin typeface="Arial" pitchFamily="34" charset="0"/>
                <a:cs typeface="Arial" pitchFamily="34" charset="0"/>
              </a:rPr>
              <a:t>, </a:t>
            </a:r>
            <a:r>
              <a:rPr lang="pl-PL" sz="2000" b="1" dirty="0" err="1">
                <a:latin typeface="Arial" pitchFamily="34" charset="0"/>
                <a:cs typeface="Arial" pitchFamily="34" charset="0"/>
              </a:rPr>
              <a:t>sięga</a:t>
            </a:r>
            <a:r>
              <a:rPr lang="pl-PL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000" b="1" dirty="0" err="1">
                <a:latin typeface="Arial" pitchFamily="34" charset="0"/>
                <a:cs typeface="Arial" pitchFamily="34" charset="0"/>
              </a:rPr>
              <a:t>najchętniej</a:t>
            </a:r>
            <a:r>
              <a:rPr lang="pl-PL" sz="2000" b="1" dirty="0">
                <a:latin typeface="Arial" pitchFamily="34" charset="0"/>
                <a:cs typeface="Arial" pitchFamily="34" charset="0"/>
              </a:rPr>
              <a:t> po słodycze. A one, </a:t>
            </a:r>
            <a:r>
              <a:rPr lang="pl-PL" sz="2000" b="1" dirty="0" err="1">
                <a:latin typeface="Arial" pitchFamily="34" charset="0"/>
                <a:cs typeface="Arial" pitchFamily="34" charset="0"/>
              </a:rPr>
              <a:t>choc</a:t>
            </a:r>
            <a:r>
              <a:rPr lang="pl-PL" sz="2000" b="1" dirty="0">
                <a:latin typeface="Arial" pitchFamily="34" charset="0"/>
                <a:cs typeface="Arial" pitchFamily="34" charset="0"/>
              </a:rPr>
              <a:t>́ </a:t>
            </a:r>
            <a:r>
              <a:rPr lang="pl-PL" sz="2000" b="1" dirty="0" err="1">
                <a:latin typeface="Arial" pitchFamily="34" charset="0"/>
                <a:cs typeface="Arial" pitchFamily="34" charset="0"/>
              </a:rPr>
              <a:t>daja</a:t>
            </a:r>
            <a:r>
              <a:rPr lang="pl-PL" sz="2000" b="1" dirty="0">
                <a:latin typeface="Arial" pitchFamily="34" charset="0"/>
                <a:cs typeface="Arial" pitchFamily="34" charset="0"/>
              </a:rPr>
              <a:t>̨ uczucie </a:t>
            </a:r>
            <a:r>
              <a:rPr lang="pl-PL" sz="2000" b="1" dirty="0" err="1">
                <a:latin typeface="Arial" pitchFamily="34" charset="0"/>
                <a:cs typeface="Arial" pitchFamily="34" charset="0"/>
              </a:rPr>
              <a:t>sytości</a:t>
            </a:r>
            <a:r>
              <a:rPr lang="pl-PL" sz="2000" b="1" dirty="0">
                <a:latin typeface="Arial" pitchFamily="34" charset="0"/>
                <a:cs typeface="Arial" pitchFamily="34" charset="0"/>
              </a:rPr>
              <a:t> natychmiast, to tylko na chwilę. 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I </a:t>
            </a:r>
            <a:r>
              <a:rPr lang="pl-PL" sz="2000" dirty="0" err="1">
                <a:latin typeface="Arial" pitchFamily="34" charset="0"/>
                <a:cs typeface="Arial" pitchFamily="34" charset="0"/>
              </a:rPr>
              <a:t>uczen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́ ponownie po nie </a:t>
            </a:r>
            <a:r>
              <a:rPr lang="pl-PL" sz="2000" dirty="0" err="1">
                <a:latin typeface="Arial" pitchFamily="34" charset="0"/>
                <a:cs typeface="Arial" pitchFamily="34" charset="0"/>
              </a:rPr>
              <a:t>sięga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. To prowadzi do zaburzenia metabolizmu i odkładania </a:t>
            </a:r>
            <a:r>
              <a:rPr lang="pl-PL" sz="2000" dirty="0" err="1">
                <a:latin typeface="Arial" pitchFamily="34" charset="0"/>
                <a:cs typeface="Arial" pitchFamily="34" charset="0"/>
              </a:rPr>
              <a:t>sie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̨ tkanki tłuszczowej.</a:t>
            </a: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40152" y="980728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83902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Co jeść na drugie śniadanie?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6889" y="1005346"/>
            <a:ext cx="8642191" cy="5639396"/>
          </a:xfrm>
        </p:spPr>
        <p:txBody>
          <a:bodyPr>
            <a:noAutofit/>
          </a:bodyPr>
          <a:lstStyle/>
          <a:p>
            <a:pPr marL="0" fontAlgn="base"/>
            <a:r>
              <a:rPr lang="pl-PL" sz="2000" dirty="0" smtClean="0">
                <a:latin typeface="Arial" pitchFamily="34" charset="0"/>
                <a:cs typeface="Arial" pitchFamily="34" charset="0"/>
              </a:rPr>
              <a:t>	Podstawową 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zasadą każdej prawidłowej diety jest różnorodność spożywanego pokarmu, co pozwala na dostarczenie wszystkich niezbędnych składników pokarmowych. </a:t>
            </a:r>
            <a:r>
              <a:rPr lang="pl-PL" sz="2000" b="1" dirty="0">
                <a:latin typeface="Arial" pitchFamily="34" charset="0"/>
                <a:cs typeface="Arial" pitchFamily="34" charset="0"/>
              </a:rPr>
              <a:t>Jedząc drugie śniadania starajmy się, aby składało się z innych składników niż śniadanie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fontAlgn="base"/>
            <a:r>
              <a:rPr lang="pl-PL" sz="2000" dirty="0" smtClean="0">
                <a:latin typeface="Arial" pitchFamily="34" charset="0"/>
                <a:cs typeface="Arial" pitchFamily="34" charset="0"/>
              </a:rPr>
              <a:t>	Jeśli 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zaczęliśmy dzień od kanapek, zjedzmy później małą owsiankę lub odwrotnie. Wartość energetyczna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drugiego śniadania 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powinna być już wyraźnie mniejsza niż kalorie dostarczone wraz z pierwszym posiłkiem.</a:t>
            </a:r>
          </a:p>
          <a:p>
            <a:pPr marL="0" fontAlgn="base"/>
            <a:r>
              <a:rPr lang="pl-PL" sz="2000" b="1" dirty="0" smtClean="0">
                <a:latin typeface="Arial" pitchFamily="34" charset="0"/>
                <a:cs typeface="Arial" pitchFamily="34" charset="0"/>
              </a:rPr>
              <a:t>	W </a:t>
            </a:r>
            <a:r>
              <a:rPr lang="pl-PL" sz="2000" b="1" dirty="0">
                <a:latin typeface="Arial" pitchFamily="34" charset="0"/>
                <a:cs typeface="Arial" pitchFamily="34" charset="0"/>
              </a:rPr>
              <a:t>5 posiłkowym menu, powinno stanowić ono 10-15% energii całodziennej racji pokarmowej</a:t>
            </a: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Oznacza to, że 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w przypadku spożywania 2000 kcal na ten posiłek powinniśmy przeznaczyć do 300 kcal. Oczywiście wartość ta jest umowna i zależy od osobistych upodobań. Jak zjecie 400 kcal to świat się nie zawali, ale z któregoś posiłku trzeba będzie kalorie obciąć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pl-PL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5659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208692"/>
          </a:xfrm>
        </p:spPr>
        <p:txBody>
          <a:bodyPr>
            <a:normAutofit/>
          </a:bodyPr>
          <a:lstStyle/>
          <a:p>
            <a:pPr fontAlgn="base"/>
            <a:r>
              <a:rPr lang="pl-PL" sz="2400" dirty="0" smtClean="0"/>
              <a:t>Co można jeść na 2 śniadanie?</a:t>
            </a:r>
          </a:p>
          <a:p>
            <a:pPr marL="0" fontAlgn="base"/>
            <a:endParaRPr lang="pl-PL" sz="2000" dirty="0" smtClean="0"/>
          </a:p>
          <a:p>
            <a:pPr marL="0" fontAlgn="base"/>
            <a:r>
              <a:rPr lang="pl-PL" sz="2000" dirty="0" smtClean="0"/>
              <a:t>Opcji</a:t>
            </a:r>
            <a:r>
              <a:rPr lang="pl-PL" sz="2000" dirty="0" smtClean="0"/>
              <a:t>, podobnie jak w przypadku śniadania - jest wiele. W przypadku spożywania go w pracy czy szkole najwygodniejszą opcją są kanapki - łatwo je zrobić, zapakować i zjeść. Nie wymagają wielu przygotowań, a obłożone dodatkami w postaci sałaty, kiełków, pomidora, ogórka rzodkiewek, chudej wędliny czy sera twarogowego pozwoli nam wytrzymać bez głodzenia do obiadu.</a:t>
            </a:r>
          </a:p>
          <a:p>
            <a:endParaRPr lang="pl-PL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Koniec</a:t>
            </a:r>
            <a:endParaRPr lang="pl-PL" dirty="0"/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Wykonała: Julia Dąbrowska</a:t>
            </a:r>
            <a:endParaRPr lang="pl-PL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16016" y="2982968"/>
            <a:ext cx="3678138" cy="356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536391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ąty">
  <a:themeElements>
    <a:clrScheme name="Kąty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Kąty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ą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51</TotalTime>
  <Words>538</Words>
  <Application>Microsoft Office PowerPoint</Application>
  <PresentationFormat>Pokaz na ekranie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Kąty</vt:lpstr>
      <vt:lpstr>Drugie śniadanie warunkiem dobrego myślenia i uczenia się</vt:lpstr>
      <vt:lpstr> Dlaczego warto jeść drugie śniadanie?</vt:lpstr>
      <vt:lpstr>Slajd 3</vt:lpstr>
      <vt:lpstr>Slajd 4</vt:lpstr>
      <vt:lpstr>  Dlaczego dziecko musi jeść drugie śniadanie? </vt:lpstr>
      <vt:lpstr>Slajd 6</vt:lpstr>
      <vt:lpstr>Co jeść na drugie śniadanie? </vt:lpstr>
      <vt:lpstr>Slajd 8</vt:lpstr>
      <vt:lpstr>Koniec</vt:lpstr>
    </vt:vector>
  </TitlesOfParts>
  <Company>Rycho444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Drugie śniadanie warunkiem dobrego myślenia i uczenia się</dc:title>
  <dc:creator>Rycho Rych</dc:creator>
  <cp:lastModifiedBy>Gimnazjum</cp:lastModifiedBy>
  <cp:revision>9</cp:revision>
  <dcterms:created xsi:type="dcterms:W3CDTF">2018-02-09T00:41:30Z</dcterms:created>
  <dcterms:modified xsi:type="dcterms:W3CDTF">2018-03-07T12:08:13Z</dcterms:modified>
</cp:coreProperties>
</file>