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t>14.05.2014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96752"/>
          </a:xfrm>
        </p:spPr>
        <p:txBody>
          <a:bodyPr/>
          <a:lstStyle/>
          <a:p>
            <a:r>
              <a:rPr lang="sk-SK" sz="4000" b="1" dirty="0" smtClean="0"/>
              <a:t>Ako môže pomôcť rodič svojmu dieťaťu?</a:t>
            </a:r>
            <a:endParaRPr lang="sk-SK" sz="40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tx2"/>
                </a:solidFill>
              </a:rPr>
              <a:t>1.  Najdôležitejšie  je  uvedomiť  si,  že  problémy  dieťaťa majú  biologický  základ.</a:t>
            </a: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Neplynú z jeho charakteru, morálky alebo vôle. Keby sme napr. vedeli, že má dieťa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zlomenú nohu, nenútili by sme ho to rozbehať. Pokiaľ sa nám niečo nezdá, môžeme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dieťa  vziať  na  psychologické  vyšetrenie  a k neurológovi.  Včasné  vyšetrenie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ušetrí zbytočné trápenie vám aj dieťaťu.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457200" indent="-457200">
              <a:buAutoNum type="arabicPeriod" startAt="2"/>
            </a:pPr>
            <a:r>
              <a:rPr lang="sk-SK" b="1" dirty="0" smtClean="0">
                <a:solidFill>
                  <a:schemeClr val="tx2"/>
                </a:solidFill>
              </a:rPr>
              <a:t>Najdôležitejšiu </a:t>
            </a:r>
            <a:r>
              <a:rPr lang="sk-SK" b="1" dirty="0">
                <a:solidFill>
                  <a:schemeClr val="tx2"/>
                </a:solidFill>
              </a:rPr>
              <a:t>vec, ktorú deti potrebujú a rodičia im </a:t>
            </a:r>
            <a:r>
              <a:rPr lang="sk-SK" b="1" dirty="0" smtClean="0">
                <a:solidFill>
                  <a:schemeClr val="tx2"/>
                </a:solidFill>
              </a:rPr>
              <a:t>ju môžu dať, je láska</a:t>
            </a:r>
            <a:r>
              <a:rPr lang="sk-SK" b="1" dirty="0">
                <a:solidFill>
                  <a:schemeClr val="tx2"/>
                </a:solidFill>
              </a:rPr>
              <a:t>. </a:t>
            </a:r>
            <a:r>
              <a:rPr lang="sk-SK" dirty="0">
                <a:solidFill>
                  <a:schemeClr val="tx2"/>
                </a:solidFill>
              </a:rPr>
              <a:t>A deti,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ktorým </a:t>
            </a:r>
            <a:r>
              <a:rPr lang="sk-SK" dirty="0">
                <a:solidFill>
                  <a:schemeClr val="tx2"/>
                </a:solidFill>
              </a:rPr>
              <a:t>sa veci nedaria, potrebujú lásky viac, nie menej! Ak sa </a:t>
            </a:r>
            <a:r>
              <a:rPr lang="sk-SK" dirty="0" smtClean="0">
                <a:solidFill>
                  <a:schemeClr val="tx2"/>
                </a:solidFill>
              </a:rPr>
              <a:t>dieťa </a:t>
            </a:r>
            <a:r>
              <a:rPr lang="sk-SK" dirty="0">
                <a:solidFill>
                  <a:schemeClr val="tx2"/>
                </a:solidFill>
              </a:rPr>
              <a:t>necíti byť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milované</a:t>
            </a:r>
            <a:r>
              <a:rPr lang="sk-SK" dirty="0">
                <a:solidFill>
                  <a:schemeClr val="tx2"/>
                </a:solidFill>
              </a:rPr>
              <a:t>, zhoršujú sa aj jeho výkony. Keď dieťa objímete, pôjde mu </a:t>
            </a:r>
            <a:r>
              <a:rPr lang="sk-SK" dirty="0" smtClean="0">
                <a:solidFill>
                  <a:schemeClr val="tx2"/>
                </a:solidFill>
              </a:rPr>
              <a:t>úloha </a:t>
            </a:r>
            <a:r>
              <a:rPr lang="sk-SK" dirty="0">
                <a:solidFill>
                  <a:schemeClr val="tx2"/>
                </a:solidFill>
              </a:rPr>
              <a:t>lepšie, než 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keď </a:t>
            </a:r>
            <a:r>
              <a:rPr lang="sk-SK" dirty="0">
                <a:solidFill>
                  <a:schemeClr val="tx2"/>
                </a:solidFill>
              </a:rPr>
              <a:t>ho budete napomínať. Láska, ktorú dostane, mu pomôže sa cez </a:t>
            </a:r>
            <a:r>
              <a:rPr lang="sk-SK" dirty="0" smtClean="0">
                <a:solidFill>
                  <a:schemeClr val="tx2"/>
                </a:solidFill>
              </a:rPr>
              <a:t>svoje </a:t>
            </a:r>
            <a:r>
              <a:rPr lang="sk-SK" dirty="0">
                <a:solidFill>
                  <a:schemeClr val="tx2"/>
                </a:solidFill>
              </a:rPr>
              <a:t>nedostatky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preniesť</a:t>
            </a:r>
            <a:r>
              <a:rPr lang="sk-SK" dirty="0">
                <a:solidFill>
                  <a:schemeClr val="tx2"/>
                </a:solidFill>
              </a:rPr>
              <a:t>.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3.  Každý  </a:t>
            </a:r>
            <a:r>
              <a:rPr lang="sk-SK" b="1" dirty="0">
                <a:solidFill>
                  <a:schemeClr val="tx2"/>
                </a:solidFill>
              </a:rPr>
              <a:t>deň  s ním  robte  také  veci,  ktoré  vás  obidvoch tešia.  </a:t>
            </a:r>
            <a:r>
              <a:rPr lang="sk-SK" dirty="0">
                <a:solidFill>
                  <a:schemeClr val="tx2"/>
                </a:solidFill>
              </a:rPr>
              <a:t>Ak  sa  nebude  dobre </a:t>
            </a:r>
            <a:r>
              <a:rPr lang="sk-SK" dirty="0" smtClean="0">
                <a:solidFill>
                  <a:schemeClr val="tx2"/>
                </a:solidFill>
              </a:rPr>
              <a:t>cítiť </a:t>
            </a:r>
            <a:r>
              <a:rPr lang="sk-SK" dirty="0">
                <a:solidFill>
                  <a:schemeClr val="tx2"/>
                </a:solidFill>
              </a:rPr>
              <a:t>samé so sebou, pôjde mu všetko ešte horšie.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4</a:t>
            </a:r>
            <a:r>
              <a:rPr lang="sk-SK" b="1" dirty="0">
                <a:solidFill>
                  <a:schemeClr val="tx2"/>
                </a:solidFill>
              </a:rPr>
              <a:t>.  Pozitívna výchova upevňuje žiaduce správanie omnoho účinnejšie než negatívna. </a:t>
            </a: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Chváľte a oceňujte dieťa za to, čo mu ide dobre (aj maličkosti), skôr než by ste ho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trestali za to, čo mu nejde.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811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5.  Keď  </a:t>
            </a:r>
            <a:r>
              <a:rPr lang="sk-SK" b="1" dirty="0">
                <a:solidFill>
                  <a:schemeClr val="tx2"/>
                </a:solidFill>
              </a:rPr>
              <a:t>dieťa  potrebuje  pokarhať,  tak  presne  za  to,  čo  vykonalo -  „toto  </a:t>
            </a:r>
            <a:endParaRPr lang="sk-SK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2"/>
                </a:solidFill>
              </a:rPr>
              <a:t>nebolo správne</a:t>
            </a:r>
            <a:r>
              <a:rPr lang="sk-SK" b="1" dirty="0">
                <a:solidFill>
                  <a:schemeClr val="tx2"/>
                </a:solidFill>
              </a:rPr>
              <a:t>“  je  predsa  niečo  iné  než  „ty  stále  hneváš“. </a:t>
            </a:r>
            <a:r>
              <a:rPr lang="sk-SK" dirty="0">
                <a:solidFill>
                  <a:schemeClr val="tx2"/>
                </a:solidFill>
              </a:rPr>
              <a:t>Ak  bude  stále 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dostávať  </a:t>
            </a:r>
            <a:r>
              <a:rPr lang="sk-SK" dirty="0">
                <a:solidFill>
                  <a:schemeClr val="tx2"/>
                </a:solidFill>
              </a:rPr>
              <a:t>nálepku </a:t>
            </a:r>
            <a:r>
              <a:rPr lang="sk-SK" dirty="0" smtClean="0">
                <a:solidFill>
                  <a:schemeClr val="tx2"/>
                </a:solidFill>
              </a:rPr>
              <a:t>neposlušného</a:t>
            </a:r>
            <a:r>
              <a:rPr lang="sk-SK" dirty="0">
                <a:solidFill>
                  <a:schemeClr val="tx2"/>
                </a:solidFill>
              </a:rPr>
              <a:t>, zlého, dá vám za pravdu a prestane sa snažiť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dokázať </a:t>
            </a:r>
            <a:r>
              <a:rPr lang="sk-SK" dirty="0">
                <a:solidFill>
                  <a:schemeClr val="tx2"/>
                </a:solidFill>
              </a:rPr>
              <a:t>vám opak.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tx2"/>
                </a:solidFill>
              </a:rPr>
              <a:t>6.  Nikto nie je taký odborník na vaše dieťa, než ste vy </a:t>
            </a:r>
            <a:r>
              <a:rPr lang="sk-SK" b="1" dirty="0" smtClean="0">
                <a:solidFill>
                  <a:schemeClr val="tx2"/>
                </a:solidFill>
              </a:rPr>
              <a:t>sami – </a:t>
            </a:r>
            <a:r>
              <a:rPr lang="sk-SK" b="1" dirty="0">
                <a:solidFill>
                  <a:schemeClr val="tx2"/>
                </a:solidFill>
              </a:rPr>
              <a:t>ak chcete.</a:t>
            </a:r>
            <a:r>
              <a:rPr lang="sk-SK" dirty="0">
                <a:solidFill>
                  <a:schemeClr val="tx2"/>
                </a:solidFill>
              </a:rPr>
              <a:t> Staňte sa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expertmi  na  problémy  svojho  dieťaťa.  Budete  môcť  jeho  správanie  lepšie 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predvídať a </a:t>
            </a:r>
            <a:r>
              <a:rPr lang="sk-SK" dirty="0">
                <a:solidFill>
                  <a:schemeClr val="tx2"/>
                </a:solidFill>
              </a:rPr>
              <a:t>viac tolerovať!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tx2"/>
                </a:solidFill>
              </a:rPr>
              <a:t>7.  Nedajte na reči „on z toho vyrastie“ alebo „nič sa s tým nedá robiť“.</a:t>
            </a:r>
            <a:r>
              <a:rPr lang="sk-SK" dirty="0">
                <a:solidFill>
                  <a:schemeClr val="tx2"/>
                </a:solidFill>
              </a:rPr>
              <a:t> Ani jedno nie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je  pravda.  Väčšinou  z toho  nevyrastie,  bude  to  len  menej  nápadné  a vo  väčšine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prípadov  sa  s tým  dá  niečo  robiť.  Pokiaľ  sa  nevyskúšali  všetky  možnosti,  je  na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rezignáciu vždy dosť času.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chemeClr val="tx2"/>
                </a:solidFill>
              </a:rPr>
              <a:t>8.  Nepodceňujte vplyv toho, čo dieťa dostáva z vonkajšieho prostredia! </a:t>
            </a:r>
            <a:r>
              <a:rPr lang="sk-SK" dirty="0">
                <a:solidFill>
                  <a:schemeClr val="tx2"/>
                </a:solidFill>
              </a:rPr>
              <a:t>Usporiadajte </a:t>
            </a:r>
          </a:p>
          <a:p>
            <a:pPr marL="0" indent="0">
              <a:buNone/>
            </a:pPr>
            <a:r>
              <a:rPr lang="sk-SK" dirty="0" err="1" smtClean="0">
                <a:solidFill>
                  <a:schemeClr val="tx2"/>
                </a:solidFill>
              </a:rPr>
              <a:t>jedálniček</a:t>
            </a:r>
            <a:r>
              <a:rPr lang="sk-SK" dirty="0" smtClean="0">
                <a:solidFill>
                  <a:schemeClr val="tx2"/>
                </a:solidFill>
              </a:rPr>
              <a:t>  </a:t>
            </a:r>
            <a:r>
              <a:rPr lang="sk-SK" dirty="0">
                <a:solidFill>
                  <a:schemeClr val="tx2"/>
                </a:solidFill>
              </a:rPr>
              <a:t>dieťaťa  tak,  aby  neobsahoval  dráždivé  chemikálie,  ktorých  dôsledky </a:t>
            </a:r>
          </a:p>
          <a:p>
            <a:pPr marL="0" indent="0">
              <a:buNone/>
            </a:pPr>
            <a:r>
              <a:rPr lang="sk-SK" dirty="0">
                <a:solidFill>
                  <a:schemeClr val="tx2"/>
                </a:solidFill>
              </a:rPr>
              <a:t>nemôžete  kontrolovať  :  umelé  prísady,  umelé  vône  a príchute,  umelé  sladidlá,  </a:t>
            </a: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2"/>
                </a:solidFill>
              </a:rPr>
              <a:t>príliš veľa </a:t>
            </a:r>
            <a:r>
              <a:rPr lang="sk-SK" dirty="0">
                <a:solidFill>
                  <a:schemeClr val="tx2"/>
                </a:solidFill>
              </a:rPr>
              <a:t>cukru a tukov. Zaistite dieťaťa ovocie a zeleninu v jedálničku každý deň.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424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b="1" dirty="0">
                <a:solidFill>
                  <a:schemeClr val="tx2"/>
                </a:solidFill>
              </a:rPr>
              <a:t>9. Zamyslite sa nad tým, že na to isté správanie sa môžeme pozerať negatívne aj pozitívne</a:t>
            </a:r>
            <a:r>
              <a:rPr lang="sk-SK" sz="16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sk-SK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z="1600" dirty="0">
                <a:solidFill>
                  <a:schemeClr val="tx2"/>
                </a:solidFill>
              </a:rPr>
              <a:t>Dieťa s ADHD môžeme vidieť aj takto:</a:t>
            </a:r>
          </a:p>
          <a:p>
            <a:r>
              <a:rPr lang="sk-SK" sz="1600" dirty="0">
                <a:solidFill>
                  <a:schemeClr val="tx2"/>
                </a:solidFill>
              </a:rPr>
              <a:t>vymýšľa si „bájky“ - má vynikajúcu fantáziu</a:t>
            </a:r>
          </a:p>
          <a:p>
            <a:r>
              <a:rPr lang="sk-SK" sz="1600" dirty="0">
                <a:solidFill>
                  <a:schemeClr val="tx2"/>
                </a:solidFill>
              </a:rPr>
              <a:t>nepredvídateľné - nikdy sa nenudí</a:t>
            </a:r>
          </a:p>
          <a:p>
            <a:r>
              <a:rPr lang="sk-SK" sz="1600" dirty="0">
                <a:solidFill>
                  <a:schemeClr val="tx2"/>
                </a:solidFill>
              </a:rPr>
              <a:t>ťažko zaspáva  - potrebuje menej spánku</a:t>
            </a:r>
          </a:p>
          <a:p>
            <a:r>
              <a:rPr lang="sk-SK" sz="1600" dirty="0">
                <a:solidFill>
                  <a:schemeClr val="tx2"/>
                </a:solidFill>
              </a:rPr>
              <a:t>pri ničom nevydrží - stále sa zaujíma o nové veci</a:t>
            </a:r>
          </a:p>
          <a:p>
            <a:r>
              <a:rPr lang="sk-SK" sz="1600" dirty="0">
                <a:solidFill>
                  <a:schemeClr val="tx2"/>
                </a:solidFill>
              </a:rPr>
              <a:t>„urečnené“ - pohotovo rozpráva </a:t>
            </a:r>
          </a:p>
          <a:p>
            <a:r>
              <a:rPr lang="sk-SK" sz="1600" dirty="0">
                <a:solidFill>
                  <a:schemeClr val="tx2"/>
                </a:solidFill>
              </a:rPr>
              <a:t>nepokojné - živého temperamentu </a:t>
            </a:r>
          </a:p>
          <a:p>
            <a:r>
              <a:rPr lang="sk-SK" sz="1600" dirty="0">
                <a:solidFill>
                  <a:schemeClr val="tx2"/>
                </a:solidFill>
              </a:rPr>
              <a:t>hyperaktívne - plné energie </a:t>
            </a:r>
          </a:p>
          <a:p>
            <a:r>
              <a:rPr lang="sk-SK" sz="1600" dirty="0">
                <a:solidFill>
                  <a:schemeClr val="tx2"/>
                </a:solidFill>
              </a:rPr>
              <a:t>bolestínske a ľútostivé - citlivé a vnímavé </a:t>
            </a:r>
          </a:p>
          <a:p>
            <a:r>
              <a:rPr lang="sk-SK" sz="1600" dirty="0">
                <a:solidFill>
                  <a:schemeClr val="tx2"/>
                </a:solidFill>
              </a:rPr>
              <a:t>vymýšľa si a fantazíruje - má skvelú fantáziu </a:t>
            </a:r>
          </a:p>
          <a:p>
            <a:r>
              <a:rPr lang="sk-SK" sz="1600" dirty="0">
                <a:solidFill>
                  <a:schemeClr val="tx2"/>
                </a:solidFill>
              </a:rPr>
              <a:t>impulzívne - spontánne </a:t>
            </a:r>
          </a:p>
          <a:p>
            <a:r>
              <a:rPr lang="sk-SK" sz="1600" dirty="0">
                <a:solidFill>
                  <a:schemeClr val="tx2"/>
                </a:solidFill>
              </a:rPr>
              <a:t>nepozorné - schopné robiť viac vecí naraz </a:t>
            </a:r>
          </a:p>
          <a:p>
            <a:r>
              <a:rPr lang="sk-SK" sz="1600" dirty="0">
                <a:solidFill>
                  <a:schemeClr val="tx2"/>
                </a:solidFill>
              </a:rPr>
              <a:t>neporiadne - nezdržuje sa maličkosťami </a:t>
            </a:r>
          </a:p>
          <a:p>
            <a:r>
              <a:rPr lang="sk-SK" sz="1600" dirty="0">
                <a:solidFill>
                  <a:schemeClr val="tx2"/>
                </a:solidFill>
              </a:rPr>
              <a:t>neposedné - hravé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17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2736"/>
          </a:xfrm>
        </p:spPr>
        <p:txBody>
          <a:bodyPr/>
          <a:lstStyle/>
          <a:p>
            <a:r>
              <a:rPr lang="sk-SK" b="1" dirty="0" smtClean="0"/>
              <a:t>Rady pre rodičov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vytvoriť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dobré rodinné prostredie, ovzdušie spolupráce a súdržnosti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pri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výchove dieťaťa si viac pomáhať pochvalou a povzbudením ako násilím a tvrdými trestami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pre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školskú prácu dieťaťa vymedziť priestor , kde by nebolo rušené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pracovať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s dieťaťom v krátkych časových úsekoch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viesť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dieťa tak, aby nerobilo mnoho chýb, aby nemuselo byť </a:t>
            </a: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kárané</a:t>
            </a:r>
            <a:endParaRPr lang="sk-SK" sz="22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pracovať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len pri úplnom sústredení dieťaťa, kratšie a častejšie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zvyšovať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aktivitu hrou, prípadne nejakou užitočnou činnosťou, ktorá dieťa motivuje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pestovať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sebadôveru dieťaťa tým, že budú naň kladené požiadavky, ktoré je schopné zvládnuť a za ktoré bude môcť byť pochválené</a:t>
            </a:r>
          </a:p>
          <a:p>
            <a:pPr>
              <a:lnSpc>
                <a:spcPct val="120000"/>
              </a:lnSpc>
            </a:pPr>
            <a:r>
              <a:rPr lang="sk-SK" sz="2200" dirty="0" smtClean="0">
                <a:solidFill>
                  <a:schemeClr val="tx2">
                    <a:lumMod val="50000"/>
                  </a:schemeClr>
                </a:solidFill>
              </a:rPr>
              <a:t>nájsť </a:t>
            </a: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záujem dieťaťa o mimoškolskú činnosť</a:t>
            </a:r>
          </a:p>
          <a:p>
            <a:pPr>
              <a:lnSpc>
                <a:spcPct val="120000"/>
              </a:lnSpc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dopriať dieťaťu dosť pohybu a relaxácie</a:t>
            </a:r>
          </a:p>
          <a:p>
            <a:pPr>
              <a:lnSpc>
                <a:spcPct val="120000"/>
              </a:lnSpc>
            </a:pPr>
            <a:r>
              <a:rPr lang="sk-SK" sz="2200" dirty="0">
                <a:solidFill>
                  <a:schemeClr val="tx2">
                    <a:lumMod val="50000"/>
                  </a:schemeClr>
                </a:solidFill>
              </a:rPr>
              <a:t>pochopiť zvláštnosti a nedostatky dieťaťa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194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Rady pre rodičov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dosiahnuť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pravidelnosť denného režimu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príkazy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dávať cielene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príkaz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dať len raz, po piatich sekundách zopakovať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dobre </a:t>
            </a:r>
            <a:r>
              <a:rPr lang="sk-SK" dirty="0" err="1" smtClean="0">
                <a:solidFill>
                  <a:schemeClr val="tx2">
                    <a:lumMod val="50000"/>
                  </a:schemeClr>
                </a:solidFill>
              </a:rPr>
              <a:t>štrukturovať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požiadavky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pravidlá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vypracovať- dohodnúť sa s dieťaťom a dodržiavať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platí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to pre obidvoch partnerov zmluvy( pre všetkých členov rodiny)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snažiť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sa o dosiahnutie stanovených vzorov správania jednotlivo jedno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za druhým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dostatočne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skoro stanoviť presné hranice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rozpoznať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vlastné hranice, aby sa dalo vyhnúť emocionálnym reakciám a aby sa dalo primerane reagovať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vyhnúť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sa dlhým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diskusiám -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dieťa vydrží viac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vyhnúť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sa bojom o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moc -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dieťa vydrží viac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konať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namiesto hovoriť( platí pre rodičov)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 konať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namiesto sľúbiť ( platí pre dieťa }</a:t>
            </a:r>
          </a:p>
          <a:p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prehliadnuť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menšie prečiny</a:t>
            </a:r>
          </a:p>
          <a:p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pri väčších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prečinoch musia okamžite nasledovať dieťaťu známe dôsledky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vždy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rátať s recidívou</a:t>
            </a:r>
          </a:p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viditeľná </a:t>
            </a:r>
            <a:r>
              <a:rPr lang="sk-SK" dirty="0">
                <a:solidFill>
                  <a:schemeClr val="tx2">
                    <a:lumMod val="50000"/>
                  </a:schemeClr>
                </a:solidFill>
              </a:rPr>
              <a:t>snaha a dobrá vôľa musia byť ocenené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474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558</Words>
  <Application>Microsoft Office PowerPoint</Application>
  <PresentationFormat>Prezentácia na obrazovke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Exekutíva</vt:lpstr>
      <vt:lpstr>Ako môže pomôcť rodič svojmu dieťaťu?</vt:lpstr>
      <vt:lpstr>Prezentácia programu PowerPoint</vt:lpstr>
      <vt:lpstr>Prezentácia programu PowerPoint</vt:lpstr>
      <vt:lpstr>Rady pre rodičov</vt:lpstr>
      <vt:lpstr>Rady pre rodičov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môže pomôcť rodič svojmu dieťaťu?</dc:title>
  <dc:creator>Lucia</dc:creator>
  <cp:lastModifiedBy>Lucia</cp:lastModifiedBy>
  <cp:revision>6</cp:revision>
  <dcterms:created xsi:type="dcterms:W3CDTF">2014-05-08T12:39:58Z</dcterms:created>
  <dcterms:modified xsi:type="dcterms:W3CDTF">2014-05-14T11:31:28Z</dcterms:modified>
</cp:coreProperties>
</file>